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0" r:id="rId3"/>
    <p:sldId id="258" r:id="rId4"/>
    <p:sldId id="259" r:id="rId5"/>
    <p:sldId id="268" r:id="rId6"/>
    <p:sldId id="261" r:id="rId7"/>
    <p:sldId id="269" r:id="rId8"/>
    <p:sldId id="270" r:id="rId9"/>
    <p:sldId id="277" r:id="rId10"/>
    <p:sldId id="271" r:id="rId11"/>
    <p:sldId id="262" r:id="rId12"/>
    <p:sldId id="266" r:id="rId13"/>
    <p:sldId id="272" r:id="rId14"/>
    <p:sldId id="273" r:id="rId15"/>
    <p:sldId id="267" r:id="rId16"/>
    <p:sldId id="276" r:id="rId17"/>
    <p:sldId id="279" r:id="rId18"/>
    <p:sldId id="263" r:id="rId19"/>
    <p:sldId id="275" r:id="rId20"/>
    <p:sldId id="264" r:id="rId21"/>
    <p:sldId id="281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D223CC-3EFE-4BBB-A85A-61ABFBF30666}" v="9" dt="2024-06-26T18:51:42.291"/>
    <p1510:client id="{CD956D6E-8FB0-4C86-8CAB-B5252D022391}" v="1149" dt="2024-06-27T15:18:06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86667"/>
  </p:normalViewPr>
  <p:slideViewPr>
    <p:cSldViewPr snapToGrid="0" showGuides="1">
      <p:cViewPr>
        <p:scale>
          <a:sx n="109" d="100"/>
          <a:sy n="109" d="100"/>
        </p:scale>
        <p:origin x="7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880E82C-8C58-34C3-F97F-210609F03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A860E7-900F-B7B3-DE8E-567994BA69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FD2B1-EFCC-4F4D-AC70-ECA5699FA2FD}" type="datetimeFigureOut">
              <a:rPr lang="de-DE" smtClean="0"/>
              <a:t>27.06.2024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E4D804-A520-E495-9D91-4B6239D6F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ECEB23-154B-32FD-0140-1AB441A6A9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06769-E291-C245-A505-B6DB2C7F56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606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BE12E-9DC5-EE4D-8686-FCDA3FEE2FFB}" type="datetimeFigureOut">
              <a:rPr lang="de-DE" smtClean="0"/>
              <a:t>27.06.2024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3A071-6180-D048-BD5B-027409C15D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189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forman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3A071-6180-D048-BD5B-027409C15D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800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NASA TLX: NASA Task Load Index, </a:t>
            </a:r>
            <a:r>
              <a:rPr lang="de-DE" err="1"/>
              <a:t>tool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rate </a:t>
            </a:r>
            <a:r>
              <a:rPr lang="de-DE" err="1"/>
              <a:t>perceived</a:t>
            </a:r>
            <a:r>
              <a:rPr lang="de-DE"/>
              <a:t> </a:t>
            </a:r>
            <a:r>
              <a:rPr lang="de-DE" err="1"/>
              <a:t>workload</a:t>
            </a:r>
            <a:r>
              <a:rPr lang="de-DE"/>
              <a:t>, </a:t>
            </a:r>
            <a:r>
              <a:rPr lang="de-DE" err="1"/>
              <a:t>developed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NASA‘s</a:t>
            </a:r>
            <a:r>
              <a:rPr lang="de-DE"/>
              <a:t> Ames Research Center</a:t>
            </a:r>
          </a:p>
          <a:p>
            <a:endParaRPr lang="de-DE"/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[1] </a:t>
            </a:r>
            <a:r>
              <a:rPr lang="de-DE" err="1"/>
              <a:t>Ktistakis</a:t>
            </a:r>
            <a:r>
              <a:rPr lang="de-DE"/>
              <a:t>, E., </a:t>
            </a:r>
            <a:r>
              <a:rPr lang="de-DE" err="1"/>
              <a:t>Skaramagkas</a:t>
            </a:r>
            <a:r>
              <a:rPr lang="de-DE"/>
              <a:t>, V., </a:t>
            </a:r>
            <a:r>
              <a:rPr lang="de-DE" err="1"/>
              <a:t>Manousos</a:t>
            </a:r>
            <a:r>
              <a:rPr lang="de-DE"/>
              <a:t>, D., Tachos, N. S., </a:t>
            </a:r>
            <a:r>
              <a:rPr lang="de-DE" err="1"/>
              <a:t>Tripoliti</a:t>
            </a:r>
            <a:r>
              <a:rPr lang="de-DE"/>
              <a:t>, E., Fotiadis, D. I., &amp; </a:t>
            </a:r>
            <a:r>
              <a:rPr lang="de-DE" err="1"/>
              <a:t>Tsiknakis</a:t>
            </a:r>
            <a:r>
              <a:rPr lang="de-DE"/>
              <a:t>, M. (2022). COLET: A </a:t>
            </a:r>
            <a:r>
              <a:rPr lang="de-DE" err="1"/>
              <a:t>dataset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COgnitive</a:t>
            </a:r>
            <a:r>
              <a:rPr lang="de-DE"/>
              <a:t> </a:t>
            </a:r>
            <a:r>
              <a:rPr lang="de-DE" err="1"/>
              <a:t>workLoad</a:t>
            </a:r>
            <a:r>
              <a:rPr lang="de-DE"/>
              <a:t> </a:t>
            </a:r>
            <a:r>
              <a:rPr lang="de-DE" err="1"/>
              <a:t>estimation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eye</a:t>
            </a:r>
            <a:r>
              <a:rPr lang="de-DE"/>
              <a:t>-tracking. </a:t>
            </a:r>
            <a:r>
              <a:rPr lang="de-DE" i="1"/>
              <a:t>Computer Methods and </a:t>
            </a:r>
            <a:r>
              <a:rPr lang="de-DE" i="1" err="1"/>
              <a:t>Programs</a:t>
            </a:r>
            <a:r>
              <a:rPr lang="de-DE" i="1"/>
              <a:t> in </a:t>
            </a:r>
            <a:r>
              <a:rPr lang="de-DE" i="1" err="1"/>
              <a:t>Biomedicine</a:t>
            </a:r>
            <a:r>
              <a:rPr lang="de-DE"/>
              <a:t>, </a:t>
            </a:r>
            <a:r>
              <a:rPr lang="de-DE" i="1"/>
              <a:t>224</a:t>
            </a:r>
            <a:r>
              <a:rPr lang="de-DE"/>
              <a:t>, 106989. https://</a:t>
            </a:r>
            <a:r>
              <a:rPr lang="de-DE" err="1"/>
              <a:t>doi.org</a:t>
            </a:r>
            <a:r>
              <a:rPr lang="de-DE"/>
              <a:t>/10.1016/j.cmpb.2022.106989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GNB </a:t>
            </a:r>
            <a:r>
              <a:rPr lang="de-DE" err="1"/>
              <a:t>Classifier</a:t>
            </a:r>
            <a:r>
              <a:rPr lang="de-DE"/>
              <a:t> high / </a:t>
            </a:r>
            <a:r>
              <a:rPr lang="de-DE" err="1"/>
              <a:t>low</a:t>
            </a:r>
            <a:r>
              <a:rPr lang="de-DE"/>
              <a:t>: </a:t>
            </a:r>
            <a:r>
              <a:rPr lang="de-DE" err="1"/>
              <a:t>around</a:t>
            </a:r>
            <a:r>
              <a:rPr lang="de-DE"/>
              <a:t> 88%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GNB </a:t>
            </a:r>
            <a:r>
              <a:rPr lang="de-DE" err="1"/>
              <a:t>Classifier</a:t>
            </a:r>
            <a:r>
              <a:rPr lang="de-DE"/>
              <a:t>: high / </a:t>
            </a:r>
            <a:r>
              <a:rPr lang="de-DE" err="1"/>
              <a:t>mid</a:t>
            </a:r>
            <a:r>
              <a:rPr lang="de-DE"/>
              <a:t> / </a:t>
            </a:r>
            <a:r>
              <a:rPr lang="de-DE" err="1"/>
              <a:t>low</a:t>
            </a:r>
            <a:r>
              <a:rPr lang="de-DE"/>
              <a:t>: 59%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endParaRPr lang="de-DE"/>
          </a:p>
          <a:p>
            <a:r>
              <a:rPr lang="de-DE"/>
              <a:t>[2] H. Wang, L. B. Zhou and Y. Ying, "A </a:t>
            </a:r>
            <a:r>
              <a:rPr lang="de-DE" err="1"/>
              <a:t>novel</a:t>
            </a:r>
            <a:r>
              <a:rPr lang="de-DE"/>
              <a:t> </a:t>
            </a:r>
            <a:r>
              <a:rPr lang="de-DE" err="1"/>
              <a:t>approach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real time </a:t>
            </a:r>
            <a:r>
              <a:rPr lang="de-DE" err="1"/>
              <a:t>eye</a:t>
            </a:r>
            <a:r>
              <a:rPr lang="de-DE"/>
              <a:t> </a:t>
            </a:r>
            <a:r>
              <a:rPr lang="de-DE" err="1"/>
              <a:t>state</a:t>
            </a:r>
            <a:r>
              <a:rPr lang="de-DE"/>
              <a:t> </a:t>
            </a:r>
            <a:r>
              <a:rPr lang="de-DE" err="1"/>
              <a:t>detection</a:t>
            </a:r>
            <a:r>
              <a:rPr lang="de-DE"/>
              <a:t> in </a:t>
            </a:r>
            <a:r>
              <a:rPr lang="de-DE" err="1"/>
              <a:t>fatigue</a:t>
            </a:r>
            <a:r>
              <a:rPr lang="de-DE"/>
              <a:t> </a:t>
            </a:r>
            <a:r>
              <a:rPr lang="de-DE" err="1"/>
              <a:t>awareness</a:t>
            </a:r>
            <a:r>
              <a:rPr lang="de-DE"/>
              <a:t> </a:t>
            </a:r>
            <a:r>
              <a:rPr lang="de-DE" err="1"/>
              <a:t>system</a:t>
            </a:r>
            <a:r>
              <a:rPr lang="de-DE"/>
              <a:t>," </a:t>
            </a:r>
            <a:r>
              <a:rPr lang="de-DE" i="1"/>
              <a:t>2010 IEEE Conference on Robotics, Automation and </a:t>
            </a:r>
            <a:r>
              <a:rPr lang="de-DE" i="1" err="1"/>
              <a:t>Mechatronics</a:t>
            </a:r>
            <a:r>
              <a:rPr lang="de-DE"/>
              <a:t>, Singapore, 2010, pp. 528-532, </a:t>
            </a:r>
            <a:r>
              <a:rPr lang="de-DE" err="1"/>
              <a:t>doi</a:t>
            </a:r>
            <a:r>
              <a:rPr lang="de-DE"/>
              <a:t>: 10.1109/RAMECH.2010.5513139.</a:t>
            </a:r>
          </a:p>
          <a:p>
            <a:endParaRPr lang="de-D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[3] Rizzo, A., </a:t>
            </a:r>
            <a:r>
              <a:rPr lang="de-DE" err="1"/>
              <a:t>Ermini</a:t>
            </a:r>
            <a:r>
              <a:rPr lang="de-DE"/>
              <a:t>, S., </a:t>
            </a:r>
            <a:r>
              <a:rPr lang="de-DE" err="1"/>
              <a:t>Zanca</a:t>
            </a:r>
            <a:r>
              <a:rPr lang="de-DE"/>
              <a:t>, D., </a:t>
            </a:r>
            <a:r>
              <a:rPr lang="de-DE" err="1"/>
              <a:t>Bernabini</a:t>
            </a:r>
            <a:r>
              <a:rPr lang="de-DE"/>
              <a:t>, D., &amp; Rossi, A. (2022). A </a:t>
            </a:r>
            <a:r>
              <a:rPr lang="de-DE" err="1"/>
              <a:t>Machine</a:t>
            </a:r>
            <a:r>
              <a:rPr lang="de-DE"/>
              <a:t> Learning Approach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Detecting</a:t>
            </a:r>
            <a:r>
              <a:rPr lang="de-DE"/>
              <a:t> </a:t>
            </a:r>
            <a:r>
              <a:rPr lang="de-DE" err="1"/>
              <a:t>Cognitive</a:t>
            </a:r>
            <a:r>
              <a:rPr lang="de-DE"/>
              <a:t> </a:t>
            </a:r>
            <a:r>
              <a:rPr lang="de-DE" err="1"/>
              <a:t>Interference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Eye-Tracking Data. </a:t>
            </a:r>
            <a:r>
              <a:rPr lang="de-DE" i="1"/>
              <a:t>Frontiers in Human </a:t>
            </a:r>
            <a:r>
              <a:rPr lang="de-DE" i="1" err="1"/>
              <a:t>Neuroscience</a:t>
            </a:r>
            <a:r>
              <a:rPr lang="de-DE"/>
              <a:t>, </a:t>
            </a:r>
            <a:r>
              <a:rPr lang="de-DE" i="1"/>
              <a:t>16</a:t>
            </a:r>
            <a:r>
              <a:rPr lang="de-DE"/>
              <a:t>. https://</a:t>
            </a:r>
            <a:r>
              <a:rPr lang="de-DE" err="1"/>
              <a:t>doi.org</a:t>
            </a:r>
            <a:r>
              <a:rPr lang="de-DE"/>
              <a:t>/10.3389/fnhum.2022.806330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3A071-6180-D048-BD5B-027409C15D9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28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Mental Demand 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mental and </a:t>
            </a:r>
            <a:r>
              <a:rPr lang="de-DE" dirty="0" err="1"/>
              <a:t>perceptual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was </a:t>
            </a:r>
            <a:r>
              <a:rPr lang="de-DE" dirty="0" err="1"/>
              <a:t>required</a:t>
            </a:r>
            <a:r>
              <a:rPr lang="de-DE" dirty="0"/>
              <a:t>?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easy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demanding</a:t>
            </a:r>
            <a:r>
              <a:rPr lang="de-DE" dirty="0"/>
              <a:t>, simple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? </a:t>
            </a:r>
          </a:p>
          <a:p>
            <a:endParaRPr lang="de-DE" dirty="0"/>
          </a:p>
          <a:p>
            <a:r>
              <a:rPr lang="de-DE" dirty="0" err="1"/>
              <a:t>Physical</a:t>
            </a:r>
            <a:r>
              <a:rPr lang="de-DE" dirty="0"/>
              <a:t> Demand 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was </a:t>
            </a:r>
            <a:r>
              <a:rPr lang="de-DE" dirty="0" err="1"/>
              <a:t>required</a:t>
            </a:r>
            <a:r>
              <a:rPr lang="de-DE" dirty="0"/>
              <a:t>?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easy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demanding</a:t>
            </a:r>
            <a:r>
              <a:rPr lang="de-DE" dirty="0"/>
              <a:t>, </a:t>
            </a:r>
            <a:r>
              <a:rPr lang="de-DE" dirty="0" err="1"/>
              <a:t>slack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strenuous</a:t>
            </a:r>
            <a:r>
              <a:rPr lang="de-DE" dirty="0"/>
              <a:t>? </a:t>
            </a:r>
          </a:p>
          <a:p>
            <a:endParaRPr lang="de-DE" dirty="0"/>
          </a:p>
          <a:p>
            <a:r>
              <a:rPr lang="de-DE" dirty="0"/>
              <a:t>Temporal Demand 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time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pace</a:t>
            </a:r>
            <a:r>
              <a:rPr lang="de-DE" dirty="0"/>
              <a:t> at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occurred</a:t>
            </a:r>
            <a:r>
              <a:rPr lang="de-DE" dirty="0"/>
              <a:t>?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pace</a:t>
            </a:r>
            <a:r>
              <a:rPr lang="de-DE" dirty="0"/>
              <a:t> slow </a:t>
            </a:r>
            <a:r>
              <a:rPr lang="de-DE" dirty="0" err="1"/>
              <a:t>or</a:t>
            </a:r>
            <a:r>
              <a:rPr lang="de-DE" dirty="0"/>
              <a:t> rapid? </a:t>
            </a:r>
          </a:p>
          <a:p>
            <a:endParaRPr lang="de-DE" dirty="0"/>
          </a:p>
          <a:p>
            <a:r>
              <a:rPr lang="de-DE" dirty="0"/>
              <a:t>Own Performance 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in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?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>
                <a:hlinkClick r:id="rId3" tooltip="Performance"/>
              </a:rPr>
              <a:t>performance</a:t>
            </a:r>
            <a:r>
              <a:rPr lang="de-DE" dirty="0"/>
              <a:t>? </a:t>
            </a:r>
          </a:p>
          <a:p>
            <a:endParaRPr lang="de-DE" dirty="0"/>
          </a:p>
          <a:p>
            <a:r>
              <a:rPr lang="de-DE" dirty="0"/>
              <a:t>Effort 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</a:t>
            </a:r>
            <a:r>
              <a:rPr lang="de-DE" dirty="0" err="1"/>
              <a:t>mentally</a:t>
            </a:r>
            <a:r>
              <a:rPr lang="de-DE" dirty="0"/>
              <a:t> and </a:t>
            </a:r>
            <a:r>
              <a:rPr lang="de-DE" dirty="0" err="1"/>
              <a:t>physically</a:t>
            </a:r>
            <a:r>
              <a:rPr lang="de-DE" dirty="0"/>
              <a:t>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accomplish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? </a:t>
            </a:r>
          </a:p>
          <a:p>
            <a:endParaRPr lang="de-DE" dirty="0"/>
          </a:p>
          <a:p>
            <a:r>
              <a:rPr lang="de-DE" dirty="0"/>
              <a:t>Frustration Level 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irritated</a:t>
            </a:r>
            <a:r>
              <a:rPr lang="de-DE" dirty="0"/>
              <a:t>, </a:t>
            </a:r>
            <a:r>
              <a:rPr lang="de-DE" dirty="0" err="1"/>
              <a:t>stressed</a:t>
            </a:r>
            <a:r>
              <a:rPr lang="de-DE" dirty="0"/>
              <a:t>, and </a:t>
            </a:r>
            <a:r>
              <a:rPr lang="de-DE" dirty="0" err="1"/>
              <a:t>annoyed</a:t>
            </a:r>
            <a:r>
              <a:rPr lang="de-DE" dirty="0"/>
              <a:t> versus </a:t>
            </a:r>
            <a:r>
              <a:rPr lang="de-DE" dirty="0" err="1"/>
              <a:t>content</a:t>
            </a:r>
            <a:r>
              <a:rPr lang="de-DE" dirty="0"/>
              <a:t>, relaxed, and </a:t>
            </a:r>
            <a:r>
              <a:rPr lang="de-DE" dirty="0" err="1"/>
              <a:t>complacent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3A071-6180-D048-BD5B-027409C15D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91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3A071-6180-D048-BD5B-027409C15D9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072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3A071-6180-D048-BD5B-027409C15D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86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3A071-6180-D048-BD5B-027409C15D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33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3A071-6180-D048-BD5B-027409C15D9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61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56D20876-4CA7-33C4-AF10-409B7C3E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2641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78690FC-2DDB-A6BF-5C9A-28EF29324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BE8CAC9A-AE97-8A98-7FBC-E718C096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1EDB5E3-8573-CE4A-99E4-9C49D64753F1}" type="datetimeFigureOut">
              <a:rPr lang="de-DE" smtClean="0"/>
              <a:t>27.06.2024</a:t>
            </a:fld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4CC3ED22-FE10-29A8-A00A-0526BF87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C2075C32-04E2-1BF2-BB64-A7413145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584ED3-B692-3F4C-AB3D-015052327B12}" type="slidenum">
              <a:rPr lang="de-DE" smtClean="0"/>
              <a:t>‹#›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C4C6237-7E52-CA13-BA14-215944035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0618" l="6875" r="77292">
                        <a14:foregroundMark x1="61458" y1="44722" x2="64323" y2="51603"/>
                        <a14:foregroundMark x1="64323" y1="51603" x2="63854" y2="43784"/>
                        <a14:foregroundMark x1="63854" y1="43784" x2="63854" y2="55434"/>
                        <a14:foregroundMark x1="63854" y1="55434" x2="65521" y2="63018"/>
                        <a14:foregroundMark x1="65521" y1="63018" x2="66094" y2="54261"/>
                        <a14:foregroundMark x1="64479" y1="20485" x2="68906" y2="25020"/>
                        <a14:foregroundMark x1="68906" y1="25020" x2="73281" y2="38077"/>
                        <a14:foregroundMark x1="73281" y1="38077" x2="74635" y2="64347"/>
                        <a14:foregroundMark x1="74635" y1="64347" x2="63542" y2="82799"/>
                        <a14:foregroundMark x1="37292" y1="82799" x2="29531" y2="70524"/>
                        <a14:foregroundMark x1="29531" y1="70524" x2="29219" y2="68804"/>
                        <a14:foregroundMark x1="40729" y1="83972" x2="45417" y2="84363"/>
                        <a14:foregroundMark x1="45417" y1="84363" x2="43750" y2="86552"/>
                        <a14:foregroundMark x1="25990" y1="45582" x2="29375" y2="32447"/>
                        <a14:foregroundMark x1="29375" y1="32447" x2="31510" y2="28616"/>
                        <a14:foregroundMark x1="28438" y1="68178" x2="26250" y2="52619"/>
                        <a14:foregroundMark x1="26250" y1="52619" x2="26302" y2="44644"/>
                        <a14:foregroundMark x1="26875" y1="60985" x2="26198" y2="45661"/>
                        <a14:foregroundMark x1="26198" y1="45661" x2="26250" y2="44488"/>
                        <a14:foregroundMark x1="31354" y1="28460" x2="34063" y2="22439"/>
                        <a14:foregroundMark x1="34063" y1="22439" x2="45000" y2="14621"/>
                        <a14:foregroundMark x1="45000" y1="14621" x2="50833" y2="14152"/>
                        <a14:foregroundMark x1="50833" y1="14152" x2="59427" y2="15872"/>
                        <a14:foregroundMark x1="59479" y1="16263" x2="55104" y2="13839"/>
                        <a14:foregroundMark x1="55104" y1="13839" x2="48021" y2="13683"/>
                        <a14:foregroundMark x1="41979" y1="16263" x2="47292" y2="13761"/>
                        <a14:foregroundMark x1="47292" y1="13761" x2="52604" y2="13448"/>
                        <a14:foregroundMark x1="52604" y1="13448" x2="62292" y2="19312"/>
                        <a14:foregroundMark x1="62292" y1="19312" x2="74010" y2="35262"/>
                        <a14:foregroundMark x1="74010" y1="35262" x2="74740" y2="37764"/>
                        <a14:foregroundMark x1="33854" y1="78890" x2="30990" y2="72244"/>
                        <a14:foregroundMark x1="35729" y1="80532" x2="31667" y2="75762"/>
                        <a14:foregroundMark x1="31667" y1="75762" x2="29375" y2="70758"/>
                        <a14:foregroundMark x1="26042" y1="55903" x2="26354" y2="48944"/>
                        <a14:foregroundMark x1="26510" y1="42064" x2="30208" y2="28929"/>
                        <a14:foregroundMark x1="30208" y1="28929" x2="32083" y2="25723"/>
                        <a14:foregroundMark x1="28906" y1="31431" x2="25729" y2="45895"/>
                        <a14:foregroundMark x1="25729" y1="45895" x2="26406" y2="61611"/>
                        <a14:foregroundMark x1="26406" y1="61611" x2="30521" y2="75059"/>
                        <a14:foregroundMark x1="30521" y1="75059" x2="33958" y2="79984"/>
                        <a14:foregroundMark x1="33958" y1="79984" x2="38385" y2="83503"/>
                        <a14:foregroundMark x1="38385" y1="83503" x2="34531" y2="79437"/>
                        <a14:foregroundMark x1="34531" y1="79437" x2="42552" y2="87490"/>
                        <a14:foregroundMark x1="42552" y1="87490" x2="54219" y2="89601"/>
                        <a14:foregroundMark x1="54219" y1="89601" x2="59479" y2="88507"/>
                        <a14:foregroundMark x1="59479" y1="88507" x2="71875" y2="74668"/>
                        <a14:foregroundMark x1="71875" y1="74668" x2="74896" y2="63722"/>
                        <a14:foregroundMark x1="52708" y1="89679" x2="46510" y2="88350"/>
                        <a14:foregroundMark x1="49167" y1="89367" x2="44063" y2="87647"/>
                        <a14:foregroundMark x1="44063" y1="87647" x2="43698" y2="87099"/>
                        <a14:foregroundMark x1="53802" y1="82174" x2="50677" y2="87334"/>
                        <a14:foregroundMark x1="50677" y1="87334" x2="50677" y2="87412"/>
                        <a14:foregroundMark x1="48333" y1="89836" x2="48333" y2="89836"/>
                        <a14:foregroundMark x1="25625" y1="59734" x2="26042" y2="51290"/>
                        <a14:foregroundMark x1="26042" y1="51290" x2="25625" y2="51290"/>
                        <a14:foregroundMark x1="26563" y1="56919" x2="24740" y2="50117"/>
                        <a14:foregroundMark x1="24740" y1="50117" x2="25677" y2="48475"/>
                        <a14:foregroundMark x1="26198" y1="42533" x2="27187" y2="37608"/>
                        <a14:foregroundMark x1="34740" y1="22752" x2="43698" y2="15559"/>
                        <a14:foregroundMark x1="43698" y1="15559" x2="48958" y2="13683"/>
                        <a14:foregroundMark x1="60885" y1="86708" x2="70417" y2="77170"/>
                        <a14:foregroundMark x1="70417" y1="77170" x2="73594" y2="71228"/>
                        <a14:foregroundMark x1="73594" y1="71228" x2="76354" y2="49101"/>
                        <a14:foregroundMark x1="76354" y1="49101" x2="75365" y2="40735"/>
                        <a14:foregroundMark x1="35365" y1="20563" x2="44167" y2="13917"/>
                        <a14:foregroundMark x1="44167" y1="13917" x2="49010" y2="12510"/>
                        <a14:foregroundMark x1="49010" y1="12510" x2="52083" y2="13292"/>
                        <a14:foregroundMark x1="50000" y1="13057" x2="55104" y2="13604"/>
                        <a14:foregroundMark x1="55104" y1="13604" x2="64531" y2="19781"/>
                        <a14:foregroundMark x1="64531" y1="19781" x2="67448" y2="23065"/>
                        <a14:foregroundMark x1="54948" y1="13526" x2="65677" y2="21267"/>
                        <a14:foregroundMark x1="65677" y1="21267" x2="73542" y2="34949"/>
                        <a14:foregroundMark x1="73542" y1="34949" x2="67969" y2="22048"/>
                        <a14:foregroundMark x1="67969" y1="22048" x2="58854" y2="14386"/>
                        <a14:foregroundMark x1="58854" y1="14386" x2="54167" y2="12744"/>
                        <a14:foregroundMark x1="54167" y1="12744" x2="53958" y2="12823"/>
                        <a14:foregroundMark x1="61563" y1="16575" x2="66615" y2="19547"/>
                        <a14:foregroundMark x1="68906" y1="23925" x2="75000" y2="35809"/>
                        <a14:foregroundMark x1="75000" y1="35809" x2="77083" y2="51916"/>
                        <a14:foregroundMark x1="77083" y1="51916" x2="76927" y2="58952"/>
                        <a14:foregroundMark x1="76927" y1="58952" x2="72552" y2="71618"/>
                        <a14:foregroundMark x1="72396" y1="71540" x2="74896" y2="64660"/>
                        <a14:foregroundMark x1="74375" y1="63487" x2="74271" y2="68413"/>
                        <a14:foregroundMark x1="76146" y1="60047" x2="73646" y2="66380"/>
                        <a14:foregroundMark x1="73646" y1="66380" x2="76615" y2="56372"/>
                        <a14:foregroundMark x1="76615" y1="56372" x2="77292" y2="49101"/>
                        <a14:foregroundMark x1="77292" y1="49101" x2="69479" y2="24550"/>
                        <a14:foregroundMark x1="34479" y1="80610" x2="49271" y2="89523"/>
                        <a14:foregroundMark x1="49271" y1="89523" x2="52292" y2="89523"/>
                        <a14:foregroundMark x1="51406" y1="89445" x2="35417" y2="81939"/>
                        <a14:foregroundMark x1="35417" y1="81939" x2="35208" y2="81235"/>
                        <a14:foregroundMark x1="34531" y1="81783" x2="43802" y2="88663"/>
                        <a14:foregroundMark x1="43802" y1="88663" x2="48281" y2="89992"/>
                        <a14:foregroundMark x1="59531" y1="87256" x2="66250" y2="84832"/>
                        <a14:foregroundMark x1="66250" y1="84832" x2="70052" y2="77248"/>
                        <a14:foregroundMark x1="28750" y1="70602" x2="27292" y2="65989"/>
                        <a14:foregroundMark x1="46198" y1="90227" x2="56719" y2="88976"/>
                        <a14:foregroundMark x1="56719" y1="88976" x2="51458" y2="89758"/>
                        <a14:foregroundMark x1="51458" y1="89758" x2="56198" y2="88819"/>
                        <a14:foregroundMark x1="56198" y1="88819" x2="46042" y2="89992"/>
                        <a14:foregroundMark x1="69115" y1="25254" x2="72240" y2="30414"/>
                        <a14:foregroundMark x1="72240" y1="30414" x2="72500" y2="31353"/>
                        <a14:foregroundMark x1="25417" y1="44175" x2="26302" y2="39484"/>
                        <a14:foregroundMark x1="52448" y1="90618" x2="51615" y2="89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107"/>
          <a:stretch/>
        </p:blipFill>
        <p:spPr>
          <a:xfrm>
            <a:off x="4887689" y="-5518"/>
            <a:ext cx="7304311" cy="6863518"/>
          </a:xfrm>
          <a:prstGeom prst="rect">
            <a:avLst/>
          </a:prstGeom>
        </p:spPr>
      </p:pic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93CE85E-198E-318C-5DFF-C6B53D499827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78747"/>
            <a:ext cx="52641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116383F5-E44C-9E9B-877A-888C0DEF8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42242"/>
            <a:ext cx="73152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7AE15B-907B-09BF-9169-F75F3F233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621917"/>
            <a:ext cx="731519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9B898921-4029-3DB2-FB4B-554530B1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1EDB5E3-8573-CE4A-99E4-9C49D64753F1}" type="datetimeFigureOut">
              <a:rPr lang="de-DE" smtClean="0"/>
              <a:t>27.06.2024</a:t>
            </a:fld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31900623-4C4A-D023-B8EA-602DDB3E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111CFB84-76AE-5978-0D61-FCE6D51A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0584ED3-B692-3F4C-AB3D-015052327B12}" type="slidenum">
              <a:rPr lang="de-DE" smtClean="0"/>
              <a:t>‹#›</a:t>
            </a:fld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28C102A-FB97-3A8D-92B2-53140354F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10" b="91009" l="24115" r="79323">
                        <a14:foregroundMark x1="41927" y1="87412" x2="34479" y2="81704"/>
                        <a14:foregroundMark x1="34479" y1="81704" x2="25625" y2="62314"/>
                        <a14:foregroundMark x1="25625" y1="62314" x2="24167" y2="52228"/>
                        <a14:foregroundMark x1="24167" y1="52228" x2="25000" y2="41360"/>
                        <a14:foregroundMark x1="25000" y1="41360" x2="33021" y2="20954"/>
                        <a14:foregroundMark x1="33021" y1="20954" x2="38698" y2="15012"/>
                        <a14:foregroundMark x1="38698" y1="15012" x2="46406" y2="11728"/>
                        <a14:foregroundMark x1="46406" y1="11728" x2="53698" y2="11728"/>
                        <a14:foregroundMark x1="53698" y1="11728" x2="60885" y2="13917"/>
                        <a14:foregroundMark x1="60885" y1="13917" x2="66615" y2="19703"/>
                        <a14:foregroundMark x1="66615" y1="19703" x2="74323" y2="37686"/>
                        <a14:foregroundMark x1="74323" y1="37686" x2="75156" y2="61532"/>
                        <a14:foregroundMark x1="75156" y1="61532" x2="72708" y2="71071"/>
                        <a14:foregroundMark x1="72708" y1="71071" x2="66979" y2="79281"/>
                        <a14:foregroundMark x1="66979" y1="79281" x2="53802" y2="87021"/>
                        <a14:foregroundMark x1="53802" y1="87021" x2="44688" y2="88741"/>
                        <a14:foregroundMark x1="44688" y1="88741" x2="51979" y2="89992"/>
                        <a14:foregroundMark x1="51979" y1="89992" x2="66719" y2="84519"/>
                        <a14:foregroundMark x1="66719" y1="84519" x2="74323" y2="66693"/>
                        <a14:foregroundMark x1="74323" y1="66693" x2="75000" y2="42377"/>
                        <a14:foregroundMark x1="75000" y1="42377" x2="68854" y2="22518"/>
                        <a14:foregroundMark x1="68854" y1="22518" x2="65208" y2="17983"/>
                        <a14:foregroundMark x1="38438" y1="17514" x2="60833" y2="15403"/>
                        <a14:foregroundMark x1="60833" y1="15403" x2="44375" y2="12510"/>
                        <a14:foregroundMark x1="44375" y1="12510" x2="38646" y2="17357"/>
                        <a14:foregroundMark x1="27708" y1="67944" x2="32135" y2="76779"/>
                        <a14:foregroundMark x1="32135" y1="76779" x2="33542" y2="78264"/>
                        <a14:foregroundMark x1="52344" y1="90461" x2="61354" y2="88741"/>
                        <a14:foregroundMark x1="61354" y1="88741" x2="68073" y2="82955"/>
                        <a14:foregroundMark x1="68073" y1="82955" x2="75260" y2="62940"/>
                        <a14:foregroundMark x1="75260" y1="62940" x2="76354" y2="51759"/>
                        <a14:foregroundMark x1="76354" y1="51759" x2="75156" y2="39328"/>
                        <a14:foregroundMark x1="75156" y1="39328" x2="69323" y2="22127"/>
                        <a14:foregroundMark x1="71094" y1="27443" x2="76354" y2="35418"/>
                        <a14:foregroundMark x1="76354" y1="35418" x2="79323" y2="45113"/>
                        <a14:foregroundMark x1="79323" y1="45113" x2="74740" y2="66771"/>
                        <a14:foregroundMark x1="74740" y1="66771" x2="68542" y2="79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10178" r="24249"/>
          <a:stretch/>
        </p:blipFill>
        <p:spPr>
          <a:xfrm>
            <a:off x="8156814" y="-5518"/>
            <a:ext cx="4035186" cy="4209383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22018E-6C1F-00A8-572F-405058FE36EC}"/>
              </a:ext>
            </a:extLst>
          </p:cNvPr>
          <p:cNvCxnSpPr>
            <a:cxnSpLocks/>
          </p:cNvCxnSpPr>
          <p:nvPr userDrawn="1"/>
        </p:nvCxnSpPr>
        <p:spPr>
          <a:xfrm>
            <a:off x="831850" y="3535398"/>
            <a:ext cx="73215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1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9AE2E-F29D-CD32-0843-6634AD68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08801" cy="1325563"/>
          </a:xfrm>
        </p:spPr>
        <p:txBody>
          <a:bodyPr anchor="b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1B4B92-E755-C073-EC35-CA7F409D9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6EDC85-753E-6232-AA54-836C6F5E0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DB5E3-8573-CE4A-99E4-9C49D64753F1}" type="datetimeFigureOut">
              <a:rPr lang="de-DE" smtClean="0"/>
              <a:t>27.06.2024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DFF7E-4FA9-1046-C951-30F941CB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441C23-A333-F547-8D47-135EF280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84ED3-B692-3F4C-AB3D-015052327B12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5D7A41-9B38-7523-1736-84D37B987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0" b="90305" l="16927" r="79063">
                        <a14:foregroundMark x1="42708" y1="87647" x2="30208" y2="70915"/>
                        <a14:foregroundMark x1="30208" y1="70915" x2="26719" y2="46443"/>
                        <a14:foregroundMark x1="26719" y1="46443" x2="34115" y2="23534"/>
                        <a14:foregroundMark x1="34115" y1="23534" x2="48906" y2="14464"/>
                        <a14:foregroundMark x1="48906" y1="14464" x2="65885" y2="18765"/>
                        <a14:foregroundMark x1="65885" y1="18765" x2="74635" y2="38468"/>
                        <a14:foregroundMark x1="74635" y1="38468" x2="74948" y2="62392"/>
                        <a14:foregroundMark x1="74948" y1="62392" x2="66198" y2="82174"/>
                        <a14:foregroundMark x1="66198" y1="82174" x2="51042" y2="88898"/>
                        <a14:foregroundMark x1="51042" y1="88898" x2="41667" y2="86552"/>
                        <a14:foregroundMark x1="63281" y1="84519" x2="75938" y2="67240"/>
                        <a14:foregroundMark x1="75938" y1="67240" x2="78125" y2="41126"/>
                        <a14:foregroundMark x1="78125" y1="41126" x2="69219" y2="20719"/>
                        <a14:foregroundMark x1="69219" y1="20719" x2="53281" y2="13213"/>
                        <a14:foregroundMark x1="53281" y1="13213" x2="36042" y2="20094"/>
                        <a14:foregroundMark x1="36042" y1="20094" x2="27708" y2="41439"/>
                        <a14:foregroundMark x1="27708" y1="41439" x2="26927" y2="65598"/>
                        <a14:foregroundMark x1="26927" y1="65598" x2="38542" y2="83112"/>
                        <a14:foregroundMark x1="38542" y1="83112" x2="55365" y2="88741"/>
                        <a14:foregroundMark x1="55365" y1="88741" x2="64948" y2="83503"/>
                        <a14:foregroundMark x1="50833" y1="89523" x2="66927" y2="83112"/>
                        <a14:foregroundMark x1="66927" y1="83112" x2="74010" y2="63878"/>
                        <a14:foregroundMark x1="73594" y1="71228" x2="58229" y2="86630"/>
                        <a14:foregroundMark x1="58229" y1="86630" x2="40938" y2="85614"/>
                        <a14:foregroundMark x1="40938" y1="85614" x2="28594" y2="69977"/>
                        <a14:foregroundMark x1="28594" y1="69977" x2="25365" y2="46677"/>
                        <a14:foregroundMark x1="25365" y1="46677" x2="33021" y2="23534"/>
                        <a14:foregroundMark x1="33021" y1="23534" x2="47760" y2="14934"/>
                        <a14:foregroundMark x1="47760" y1="14934" x2="63646" y2="19312"/>
                        <a14:foregroundMark x1="63646" y1="19312" x2="54948" y2="14543"/>
                        <a14:foregroundMark x1="25313" y1="41439" x2="34063" y2="21970"/>
                        <a14:foregroundMark x1="37031" y1="19312" x2="53906" y2="13995"/>
                        <a14:foregroundMark x1="53906" y1="13995" x2="64531" y2="19156"/>
                        <a14:foregroundMark x1="63906" y1="19781" x2="47760" y2="10164"/>
                        <a14:foregroundMark x1="47760" y1="10164" x2="35104" y2="21814"/>
                        <a14:foregroundMark x1="35208" y1="20094" x2="45677" y2="14230"/>
                        <a14:foregroundMark x1="69167" y1="77717" x2="67448" y2="80375"/>
                        <a14:foregroundMark x1="68542" y1="81001" x2="69479" y2="78968"/>
                        <a14:foregroundMark x1="69583" y1="78030" x2="69583" y2="78030"/>
                        <a14:foregroundMark x1="70208" y1="77170" x2="70208" y2="77170"/>
                        <a14:foregroundMark x1="70313" y1="76857" x2="70313" y2="76857"/>
                        <a14:foregroundMark x1="71146" y1="75762" x2="71146" y2="75762"/>
                        <a14:foregroundMark x1="71354" y1="75762" x2="71354" y2="75762"/>
                        <a14:foregroundMark x1="71250" y1="74980" x2="71250" y2="74980"/>
                        <a14:foregroundMark x1="62604" y1="85614" x2="62396" y2="86083"/>
                        <a14:foregroundMark x1="61667" y1="86083" x2="61667" y2="86083"/>
                        <a14:foregroundMark x1="60208" y1="86865" x2="60208" y2="86865"/>
                        <a14:foregroundMark x1="59896" y1="87021" x2="59896" y2="87021"/>
                        <a14:foregroundMark x1="60000" y1="86865" x2="60000" y2="86865"/>
                        <a14:foregroundMark x1="60208" y1="86865" x2="60208" y2="86865"/>
                        <a14:foregroundMark x1="60417" y1="87021" x2="60417" y2="87021"/>
                        <a14:foregroundMark x1="60417" y1="87177" x2="60417" y2="87177"/>
                        <a14:foregroundMark x1="60417" y1="87021" x2="60417" y2="87021"/>
                        <a14:foregroundMark x1="60417" y1="87021" x2="60104" y2="87334"/>
                        <a14:foregroundMark x1="60000" y1="87334" x2="60000" y2="87334"/>
                        <a14:foregroundMark x1="59583" y1="87490" x2="58073" y2="87959"/>
                        <a14:foregroundMark x1="57969" y1="87803" x2="57656" y2="87959"/>
                        <a14:foregroundMark x1="57552" y1="87803" x2="57552" y2="87803"/>
                        <a14:foregroundMark x1="57552" y1="87959" x2="57760" y2="88428"/>
                        <a14:foregroundMark x1="55781" y1="89054" x2="55781" y2="89054"/>
                        <a14:foregroundMark x1="55260" y1="88898" x2="54740" y2="89210"/>
                        <a14:foregroundMark x1="53125" y1="88898" x2="52604" y2="89054"/>
                        <a14:foregroundMark x1="52188" y1="88898" x2="51250" y2="89367"/>
                        <a14:foregroundMark x1="50938" y1="89210" x2="49792" y2="89836"/>
                        <a14:foregroundMark x1="49635" y1="89523" x2="48281" y2="90149"/>
                        <a14:foregroundMark x1="48177" y1="89836" x2="47344" y2="90305"/>
                        <a14:foregroundMark x1="46927" y1="89523" x2="46615" y2="89523"/>
                        <a14:foregroundMark x1="46406" y1="89210" x2="46406" y2="89210"/>
                        <a14:foregroundMark x1="46094" y1="89054" x2="46094" y2="89054"/>
                        <a14:foregroundMark x1="45677" y1="88585" x2="45677" y2="88585"/>
                        <a14:foregroundMark x1="45260" y1="88585" x2="45260" y2="88585"/>
                        <a14:foregroundMark x1="25104" y1="64582" x2="25104" y2="64582"/>
                        <a14:foregroundMark x1="25938" y1="63253" x2="25938" y2="63253"/>
                        <a14:foregroundMark x1="25938" y1="61220" x2="25938" y2="61220"/>
                        <a14:foregroundMark x1="26250" y1="58718" x2="26250" y2="58718"/>
                        <a14:foregroundMark x1="26042" y1="56607" x2="26042" y2="56607"/>
                        <a14:foregroundMark x1="25104" y1="53636" x2="25104" y2="53636"/>
                        <a14:foregroundMark x1="25000" y1="50665" x2="24896" y2="49805"/>
                        <a14:foregroundMark x1="27344" y1="37842" x2="29948" y2="28303"/>
                        <a14:foregroundMark x1="28698" y1="70524" x2="42188" y2="83112"/>
                        <a14:foregroundMark x1="42188" y1="83112" x2="30781" y2="73260"/>
                        <a14:foregroundMark x1="50833" y1="81939" x2="41354" y2="83034"/>
                        <a14:foregroundMark x1="29427" y1="72322" x2="29427" y2="72791"/>
                        <a14:foregroundMark x1="29948" y1="74042" x2="30052" y2="74668"/>
                        <a14:foregroundMark x1="26042" y1="60281" x2="26042" y2="60281"/>
                        <a14:foregroundMark x1="25729" y1="58405" x2="25729" y2="58405"/>
                        <a14:foregroundMark x1="54323" y1="88741" x2="53750" y2="89054"/>
                        <a14:foregroundMark x1="55885" y1="89054" x2="56510" y2="89210"/>
                        <a14:foregroundMark x1="57031" y1="88585" x2="57031" y2="88585"/>
                        <a14:foregroundMark x1="57865" y1="87490" x2="60000" y2="87490"/>
                        <a14:foregroundMark x1="60313" y1="87334" x2="60313" y2="87334"/>
                        <a14:foregroundMark x1="62500" y1="86708" x2="62500" y2="86708"/>
                        <a14:foregroundMark x1="53125" y1="89367" x2="53125" y2="89367"/>
                        <a14:foregroundMark x1="55052" y1="89054" x2="51250" y2="89523"/>
                        <a14:foregroundMark x1="44792" y1="86865" x2="32292" y2="77482"/>
                        <a14:foregroundMark x1="36302" y1="81783" x2="36302" y2="81783"/>
                        <a14:foregroundMark x1="35104" y1="82252" x2="35104" y2="82252"/>
                        <a14:foregroundMark x1="34896" y1="81783" x2="34896" y2="81783"/>
                        <a14:foregroundMark x1="36615" y1="83346" x2="36615" y2="83346"/>
                        <a14:foregroundMark x1="36719" y1="84988" x2="37135" y2="85145"/>
                        <a14:foregroundMark x1="38281" y1="84832" x2="38281" y2="84832"/>
                        <a14:foregroundMark x1="40938" y1="86865" x2="40938" y2="86865"/>
                        <a14:foregroundMark x1="57760" y1="88741" x2="57760" y2="89210"/>
                        <a14:foregroundMark x1="61979" y1="17123" x2="61979" y2="17123"/>
                        <a14:foregroundMark x1="60625" y1="16419" x2="60625" y2="16419"/>
                        <a14:foregroundMark x1="59792" y1="15324" x2="59792" y2="15324"/>
                        <a14:foregroundMark x1="56615" y1="14073" x2="61771" y2="16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60" r="13171"/>
          <a:stretch/>
        </p:blipFill>
        <p:spPr>
          <a:xfrm>
            <a:off x="9847001" y="0"/>
            <a:ext cx="2344999" cy="2013856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A6F7ADAE-DEA9-EA26-E19A-10BCE739922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96244"/>
            <a:ext cx="90088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62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BF38CC-A9D9-4338-2202-32143DAB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769E2C-134C-360B-C663-C875D50CA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C935B7-B748-B3B8-183F-F53FEC923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DB5E3-8573-CE4A-99E4-9C49D64753F1}" type="datetimeFigureOut">
              <a:rPr lang="de-DE" smtClean="0"/>
              <a:t>27.06.2024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6F7E2C-326C-885A-F761-BD059FEBB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D3C042-1BE6-57B0-83F6-B2BD79B91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84ED3-B692-3F4C-AB3D-015052327B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232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D24726"/>
          </a:solidFill>
          <a:latin typeface="SF Pro Light" pitchFamily="2" charset="0"/>
          <a:ea typeface="SF Pro Light" pitchFamily="2" charset="0"/>
          <a:cs typeface="SF Pro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F Pro Semibold" pitchFamily="2" charset="0"/>
          <a:ea typeface="SF Pro Semibold" pitchFamily="2" charset="0"/>
          <a:cs typeface="SF Pro Semibold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F Pro Semibold" pitchFamily="2" charset="0"/>
          <a:ea typeface="SF Pro Semibold" pitchFamily="2" charset="0"/>
          <a:cs typeface="SF Pro Semibold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F Pro Semibold" pitchFamily="2" charset="0"/>
          <a:ea typeface="SF Pro Semibold" pitchFamily="2" charset="0"/>
          <a:cs typeface="SF Pro Semibold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F Pro Semibold" pitchFamily="2" charset="0"/>
          <a:ea typeface="SF Pro Semibold" pitchFamily="2" charset="0"/>
          <a:cs typeface="SF Pro Semibold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F Pro Semibold" pitchFamily="2" charset="0"/>
          <a:ea typeface="SF Pro Semibold" pitchFamily="2" charset="0"/>
          <a:cs typeface="SF Pro Semibold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0D16E6-3246-ED57-88C7-1D08C8F8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err="1"/>
              <a:t>Unlocking</a:t>
            </a:r>
            <a:r>
              <a:rPr lang="de-DE" sz="5400"/>
              <a:t> Minds:</a:t>
            </a:r>
            <a:br>
              <a:rPr lang="de-DE" sz="5400"/>
            </a:br>
            <a:r>
              <a:rPr lang="de-DE" sz="3200" err="1"/>
              <a:t>Harnessing</a:t>
            </a:r>
            <a:r>
              <a:rPr lang="de-DE" sz="3200"/>
              <a:t> Eyetracking Data </a:t>
            </a:r>
            <a:r>
              <a:rPr lang="de-DE" sz="3200" err="1"/>
              <a:t>for</a:t>
            </a:r>
            <a:r>
              <a:rPr lang="de-DE" sz="3200"/>
              <a:t> </a:t>
            </a:r>
            <a:r>
              <a:rPr lang="de-DE" sz="3200" err="1"/>
              <a:t>Cognitive</a:t>
            </a:r>
            <a:r>
              <a:rPr lang="de-DE" sz="3200"/>
              <a:t> Load </a:t>
            </a:r>
            <a:r>
              <a:rPr lang="de-DE" sz="3200" err="1"/>
              <a:t>Insights</a:t>
            </a:r>
            <a:br>
              <a:rPr lang="de-DE" sz="3200"/>
            </a:br>
            <a:endParaRPr lang="de-DE" sz="540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DAF85F-4C46-5282-DA1C-C3D0B510F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Henner Bendig</a:t>
            </a:r>
          </a:p>
          <a:p>
            <a:r>
              <a:rPr lang="de-DE"/>
              <a:t>Phillip </a:t>
            </a:r>
            <a:r>
              <a:rPr lang="de-DE" err="1"/>
              <a:t>Lamp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985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14EC5-3DC8-0C5E-9F3D-B6DB7282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Resulting</a:t>
            </a:r>
            <a:r>
              <a:rPr lang="de-DE" dirty="0"/>
              <a:t>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CE01F3-BCC3-44DD-E847-3EC441CAF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de-DE" dirty="0"/>
          </a:p>
          <a:p>
            <a:r>
              <a:rPr lang="de-DE" dirty="0"/>
              <a:t>47 </a:t>
            </a:r>
            <a:r>
              <a:rPr lang="de-DE" dirty="0" err="1"/>
              <a:t>Participants</a:t>
            </a:r>
            <a:endParaRPr lang="de-DE" dirty="0"/>
          </a:p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four</a:t>
            </a:r>
            <a:r>
              <a:rPr lang="de-DE" dirty="0"/>
              <a:t> Tests</a:t>
            </a:r>
          </a:p>
          <a:p>
            <a:r>
              <a:rPr lang="de-DE" dirty="0"/>
              <a:t>188 </a:t>
            </a:r>
            <a:r>
              <a:rPr lang="de-DE" dirty="0" err="1"/>
              <a:t>datapoints</a:t>
            </a:r>
            <a:r>
              <a:rPr lang="de-DE" dirty="0"/>
              <a:t> in total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 descr="A comparison of a bar graph&#10;&#10;Description automatically generated">
            <a:extLst>
              <a:ext uri="{FF2B5EF4-FFF2-40B4-BE49-F238E27FC236}">
                <a16:creationId xmlns:a16="http://schemas.microsoft.com/office/drawing/2014/main" id="{A124A685-6A4B-199E-1336-8E8A6824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4" y="3647149"/>
            <a:ext cx="6096000" cy="24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7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9E11-6A66-3E74-0C2E-FED92054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Approach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E903F2-BE26-C73B-09BD-9223D6C58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79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0DABC-BC82-E88C-B621-431636A4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Generate New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9117AA-B2FF-A295-8268-1BA694C1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4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Problem: </a:t>
            </a:r>
          </a:p>
          <a:p>
            <a:pPr marL="0" indent="0">
              <a:buNone/>
            </a:pPr>
            <a:r>
              <a:rPr lang="de-DE" dirty="0">
                <a:latin typeface="SF Pro Semibold"/>
              </a:rPr>
              <a:t>	Not </a:t>
            </a:r>
            <a:r>
              <a:rPr lang="de-DE" dirty="0" err="1">
                <a:latin typeface="SF Pro Semibold"/>
              </a:rPr>
              <a:t>enough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datapoints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for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accurate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training</a:t>
            </a:r>
            <a:endParaRPr lang="de-DE" dirty="0"/>
          </a:p>
          <a:p>
            <a:r>
              <a:rPr lang="de-DE" dirty="0" err="1"/>
              <a:t>Idea</a:t>
            </a:r>
            <a:r>
              <a:rPr lang="de-DE" dirty="0"/>
              <a:t>:</a:t>
            </a:r>
          </a:p>
          <a:p>
            <a:pPr marL="457200" lvl="1" indent="0">
              <a:buNone/>
            </a:pPr>
            <a:r>
              <a:rPr lang="de-DE" sz="2800" dirty="0">
                <a:latin typeface="SF Pro Semibold"/>
              </a:rPr>
              <a:t>	</a:t>
            </a:r>
            <a:r>
              <a:rPr lang="de-DE" sz="2800" dirty="0" err="1">
                <a:latin typeface="SF Pro Semibold"/>
              </a:rPr>
              <a:t>use</a:t>
            </a:r>
            <a:r>
              <a:rPr lang="de-DE" sz="2800" dirty="0">
                <a:latin typeface="SF Pro Semibold"/>
              </a:rPr>
              <a:t> </a:t>
            </a:r>
            <a:r>
              <a:rPr lang="de-DE" sz="2800" dirty="0" err="1">
                <a:latin typeface="SF Pro Semibold"/>
              </a:rPr>
              <a:t>existing</a:t>
            </a:r>
            <a:r>
              <a:rPr lang="de-DE" sz="2800" dirty="0">
                <a:latin typeface="SF Pro Semibold"/>
              </a:rPr>
              <a:t> </a:t>
            </a:r>
            <a:r>
              <a:rPr lang="de-DE" sz="2800" dirty="0" err="1">
                <a:latin typeface="SF Pro Semibold"/>
              </a:rPr>
              <a:t>data</a:t>
            </a:r>
            <a:r>
              <a:rPr lang="de-DE" sz="2800" dirty="0">
                <a:latin typeface="SF Pro Semibold"/>
              </a:rPr>
              <a:t> </a:t>
            </a:r>
            <a:r>
              <a:rPr lang="de-DE" sz="2800" dirty="0" err="1">
                <a:latin typeface="SF Pro Semibold"/>
              </a:rPr>
              <a:t>create</a:t>
            </a:r>
            <a:r>
              <a:rPr lang="de-DE" sz="2800" dirty="0">
                <a:latin typeface="SF Pro Semibold"/>
              </a:rPr>
              <a:t> </a:t>
            </a:r>
            <a:r>
              <a:rPr lang="de-DE" sz="2800" dirty="0" err="1">
                <a:latin typeface="SF Pro Semibold"/>
              </a:rPr>
              <a:t>more</a:t>
            </a:r>
            <a:r>
              <a:rPr lang="de-DE" sz="2800" dirty="0">
                <a:latin typeface="SF Pro Semibold"/>
              </a:rPr>
              <a:t> </a:t>
            </a:r>
            <a:r>
              <a:rPr lang="de-DE" sz="2800" dirty="0" err="1">
                <a:latin typeface="SF Pro Semibold"/>
              </a:rPr>
              <a:t>synthetic</a:t>
            </a:r>
            <a:r>
              <a:rPr lang="de-DE" sz="2800" dirty="0">
                <a:latin typeface="SF Pro Semibold"/>
              </a:rPr>
              <a:t> </a:t>
            </a:r>
            <a:r>
              <a:rPr lang="de-DE" sz="2800" dirty="0" err="1">
                <a:latin typeface="SF Pro Semibold"/>
              </a:rPr>
              <a:t>data</a:t>
            </a:r>
            <a:r>
              <a:rPr lang="de-DE" sz="2800" dirty="0">
                <a:latin typeface="SF Pro Semibold"/>
              </a:rPr>
              <a:t> </a:t>
            </a:r>
            <a:br>
              <a:rPr lang="de-DE" sz="2800" dirty="0"/>
            </a:br>
            <a:r>
              <a:rPr lang="de-DE" sz="2800" dirty="0">
                <a:latin typeface="SF Pro Semibold"/>
              </a:rPr>
              <a:t>	</a:t>
            </a:r>
            <a:r>
              <a:rPr lang="de-DE" sz="2800" dirty="0" err="1">
                <a:latin typeface="SF Pro Semibold"/>
              </a:rPr>
              <a:t>with</a:t>
            </a:r>
            <a:r>
              <a:rPr lang="de-DE" sz="2800" dirty="0">
                <a:latin typeface="SF Pro Semibold"/>
              </a:rPr>
              <a:t> </a:t>
            </a:r>
            <a:r>
              <a:rPr lang="de-DE" sz="2800" dirty="0" err="1">
                <a:latin typeface="SF Pro Semibold"/>
              </a:rPr>
              <a:t>the</a:t>
            </a:r>
            <a:r>
              <a:rPr lang="de-DE" sz="2800" dirty="0">
                <a:latin typeface="SF Pro Semibold"/>
              </a:rPr>
              <a:t> same </a:t>
            </a:r>
            <a:r>
              <a:rPr lang="de-DE" sz="2800" dirty="0" err="1">
                <a:latin typeface="SF Pro Semibold"/>
              </a:rPr>
              <a:t>properties</a:t>
            </a:r>
            <a:r>
              <a:rPr lang="de-DE" sz="2800" dirty="0">
                <a:latin typeface="SF Pro Semibold"/>
              </a:rPr>
              <a:t> </a:t>
            </a:r>
            <a:endParaRPr lang="de-DE" sz="2800" dirty="0"/>
          </a:p>
          <a:p>
            <a:pPr marL="457200" lvl="1" indent="0">
              <a:buNone/>
            </a:pPr>
            <a:endParaRPr lang="de-DE" sz="2800" dirty="0"/>
          </a:p>
          <a:p>
            <a:pPr marL="457200" lvl="1" indent="0">
              <a:buNone/>
            </a:pPr>
            <a:endParaRPr lang="de-DE" sz="28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98F3716-5C20-DF51-960C-50FA4B442ED9}"/>
              </a:ext>
            </a:extLst>
          </p:cNvPr>
          <p:cNvSpPr txBox="1">
            <a:spLocks/>
          </p:cNvSpPr>
          <p:nvPr/>
        </p:nvSpPr>
        <p:spPr>
          <a:xfrm>
            <a:off x="675350" y="4397375"/>
            <a:ext cx="4667250" cy="246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de-DE" sz="2800" dirty="0"/>
              <a:t>Approach 1: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de-DE" sz="2800" dirty="0"/>
              <a:t>Train a GAN (Generative </a:t>
            </a:r>
            <a:r>
              <a:rPr lang="de-DE" sz="2800" dirty="0" err="1"/>
              <a:t>Adversarial</a:t>
            </a:r>
            <a:r>
              <a:rPr lang="de-DE" sz="2800" dirty="0"/>
              <a:t> Network) 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CE074F5-E438-3F6F-62C8-DA8F8B1D6595}"/>
              </a:ext>
            </a:extLst>
          </p:cNvPr>
          <p:cNvSpPr txBox="1">
            <a:spLocks/>
          </p:cNvSpPr>
          <p:nvPr/>
        </p:nvSpPr>
        <p:spPr>
          <a:xfrm>
            <a:off x="5342600" y="4397375"/>
            <a:ext cx="4667250" cy="246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r">
              <a:buFont typeface="Arial" panose="020B0604020202020204" pitchFamily="34" charset="0"/>
              <a:buNone/>
            </a:pPr>
            <a:r>
              <a:rPr lang="de-DE" sz="2800" dirty="0"/>
              <a:t>Approach 2:</a:t>
            </a:r>
          </a:p>
          <a:p>
            <a:pPr marL="457200" lvl="1" indent="0" algn="r">
              <a:buFont typeface="Arial" panose="020B0604020202020204" pitchFamily="34" charset="0"/>
              <a:buNone/>
            </a:pPr>
            <a:r>
              <a:rPr lang="de-DE" sz="2800" dirty="0"/>
              <a:t>Generate </a:t>
            </a:r>
            <a:r>
              <a:rPr lang="de-DE" sz="2800" dirty="0" err="1"/>
              <a:t>equally</a:t>
            </a:r>
            <a:r>
              <a:rPr lang="de-DE" sz="2800" dirty="0"/>
              <a:t> </a:t>
            </a:r>
            <a:r>
              <a:rPr lang="de-DE" sz="2800" dirty="0" err="1"/>
              <a:t>distributed</a:t>
            </a:r>
            <a:r>
              <a:rPr lang="de-DE" sz="2800" dirty="0"/>
              <a:t> </a:t>
            </a:r>
            <a:r>
              <a:rPr lang="de-DE" sz="2800" dirty="0" err="1"/>
              <a:t>data</a:t>
            </a:r>
            <a:r>
              <a:rPr lang="de-DE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4056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F10C0-2E67-60F1-5511-D230EA96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Fixationrate</a:t>
            </a:r>
            <a:r>
              <a:rPr lang="de-DE" dirty="0"/>
              <a:t> // Approach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3197D2-224F-9D74-7428-0595BADAB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FD6F20-ED08-9D58-5740-CDE78992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7" y="3075782"/>
            <a:ext cx="3873500" cy="2057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46CB42-4AF3-8137-FFE8-EF033215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969506"/>
            <a:ext cx="7772400" cy="42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7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F10C0-2E67-60F1-5511-D230EA96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Fixationrate</a:t>
            </a:r>
            <a:r>
              <a:rPr lang="de-DE" dirty="0"/>
              <a:t> // Approach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3197D2-224F-9D74-7428-0595BADAB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835793-9987-876A-824A-F9F2DC5E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69180"/>
            <a:ext cx="7772400" cy="42689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1CEA12-9010-A1C8-1F8B-44DDBA8F3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3051207"/>
            <a:ext cx="37084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0DABC-BC82-E88C-B621-431636A4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F Pro Light"/>
              </a:rPr>
              <a:t>Classification – Baseline (GNB)</a:t>
            </a:r>
            <a:endParaRPr lang="de-DE" dirty="0"/>
          </a:p>
        </p:txBody>
      </p:sp>
      <p:pic>
        <p:nvPicPr>
          <p:cNvPr id="4" name="Content Placeholder 3" descr="A black and white background with numbers and text&#10;&#10;Description automatically generated">
            <a:extLst>
              <a:ext uri="{FF2B5EF4-FFF2-40B4-BE49-F238E27FC236}">
                <a16:creationId xmlns:a16="http://schemas.microsoft.com/office/drawing/2014/main" id="{CD48729E-1D34-E157-A496-071C7C7F4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6930" y="3425959"/>
            <a:ext cx="8138931" cy="2620459"/>
          </a:xfrm>
        </p:spPr>
      </p:pic>
      <p:pic>
        <p:nvPicPr>
          <p:cNvPr id="5" name="Picture 4" descr="A black background with white and blue text">
            <a:extLst>
              <a:ext uri="{FF2B5EF4-FFF2-40B4-BE49-F238E27FC236}">
                <a16:creationId xmlns:a16="http://schemas.microsoft.com/office/drawing/2014/main" id="{5BB02803-43D9-5258-FBA2-3B94F3EFD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090" y="2145907"/>
            <a:ext cx="5640005" cy="9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3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0DABC-BC82-E88C-B621-431636A4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F Pro Light"/>
              </a:rPr>
              <a:t>Classification – </a:t>
            </a:r>
            <a:r>
              <a:rPr lang="de-DE" dirty="0" err="1">
                <a:latin typeface="SF Pro Light"/>
              </a:rPr>
              <a:t>Neural</a:t>
            </a:r>
            <a:r>
              <a:rPr lang="de-DE" dirty="0">
                <a:latin typeface="SF Pro Light"/>
              </a:rPr>
              <a:t> Net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E3E136-D2D4-6A42-5B8D-574819AE1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5341" y="1878258"/>
            <a:ext cx="8246962" cy="1555584"/>
          </a:xfr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0B32E0-B72B-CF94-6880-B331D79BD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544" y="3328554"/>
            <a:ext cx="4953743" cy="324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0DABC-BC82-E88C-B621-431636A4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F Pro Light"/>
              </a:rPr>
              <a:t>Classification – </a:t>
            </a:r>
            <a:r>
              <a:rPr lang="de-DE" dirty="0" err="1">
                <a:latin typeface="SF Pro Light"/>
              </a:rPr>
              <a:t>Neural</a:t>
            </a:r>
            <a:r>
              <a:rPr lang="de-DE" dirty="0">
                <a:latin typeface="SF Pro Light"/>
              </a:rPr>
              <a:t> Net</a:t>
            </a:r>
            <a:endParaRPr lang="de-DE" dirty="0"/>
          </a:p>
        </p:txBody>
      </p:sp>
      <p:pic>
        <p:nvPicPr>
          <p:cNvPr id="4" name="Content Placeholder 3" descr="A black and white chart with white text&#10;&#10;Description automatically generated">
            <a:extLst>
              <a:ext uri="{FF2B5EF4-FFF2-40B4-BE49-F238E27FC236}">
                <a16:creationId xmlns:a16="http://schemas.microsoft.com/office/drawing/2014/main" id="{867BCDA3-28D3-B6D3-ED40-B5195BF77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584" y="2505188"/>
            <a:ext cx="9542935" cy="3219820"/>
          </a:xfrm>
        </p:spPr>
      </p:pic>
    </p:spTree>
    <p:extLst>
      <p:ext uri="{BB962C8B-B14F-4D97-AF65-F5344CB8AC3E}">
        <p14:creationId xmlns:p14="http://schemas.microsoft.com/office/powerpoint/2010/main" val="192769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9E11-6A66-3E74-0C2E-FED92054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General </a:t>
            </a:r>
            <a:r>
              <a:rPr lang="de-DE" err="1"/>
              <a:t>Issues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E903F2-BE26-C73B-09BD-9223D6C58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930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895AE-A89F-C3B9-2311-480BE05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F Pro Light"/>
              </a:rPr>
              <a:t>General </a:t>
            </a:r>
            <a:r>
              <a:rPr lang="de-DE" dirty="0" err="1">
                <a:latin typeface="SF Pro Light"/>
              </a:rPr>
              <a:t>Issues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B7DA7-4F57-1E77-D1AB-2AFC16CD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latin typeface="SF Pro Semibold"/>
              </a:rPr>
              <a:t>Understanding / </a:t>
            </a:r>
            <a:r>
              <a:rPr lang="de-DE" dirty="0" err="1">
                <a:latin typeface="SF Pro Semibold"/>
              </a:rPr>
              <a:t>working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with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provided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dataset</a:t>
            </a:r>
            <a:endParaRPr lang="de-DE" dirty="0">
              <a:latin typeface="SF Pro Semibol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dirty="0">
                <a:latin typeface="SF Pro Semibold"/>
              </a:rPr>
              <a:t>Dataset </a:t>
            </a:r>
            <a:r>
              <a:rPr lang="de-DE" dirty="0" err="1">
                <a:latin typeface="SF Pro Semibold"/>
              </a:rPr>
              <a:t>only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existing</a:t>
            </a:r>
            <a:r>
              <a:rPr lang="de-DE" dirty="0">
                <a:latin typeface="SF Pro Semibold"/>
              </a:rPr>
              <a:t> in </a:t>
            </a:r>
            <a:r>
              <a:rPr lang="de-DE" dirty="0" err="1">
                <a:latin typeface="SF Pro Semibold"/>
              </a:rPr>
              <a:t>pretty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old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matlab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format</a:t>
            </a:r>
            <a:endParaRPr lang="de-DE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de-DE" dirty="0">
                <a:latin typeface="SF Pro Semibold"/>
              </a:rPr>
              <a:t>Feature Engineering </a:t>
            </a:r>
            <a:r>
              <a:rPr lang="de-DE" err="1">
                <a:latin typeface="SF Pro Semibold"/>
              </a:rPr>
              <a:t>took</a:t>
            </a:r>
            <a:r>
              <a:rPr lang="de-DE" dirty="0">
                <a:latin typeface="SF Pro Semibold"/>
              </a:rPr>
              <a:t> a </a:t>
            </a:r>
            <a:r>
              <a:rPr lang="de-DE" err="1">
                <a:latin typeface="SF Pro Semibold"/>
              </a:rPr>
              <a:t>while</a:t>
            </a:r>
            <a:endParaRPr lang="de-DE">
              <a:latin typeface="SF Pro Semibol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de-DE" dirty="0">
                <a:latin typeface="SF Pro Semibold"/>
              </a:rPr>
              <a:t>Data </a:t>
            </a:r>
            <a:r>
              <a:rPr lang="de-DE" dirty="0" err="1">
                <a:latin typeface="SF Pro Semibold"/>
              </a:rPr>
              <a:t>augmentation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pretty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complex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for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this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kind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of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dataset</a:t>
            </a:r>
            <a:endParaRPr lang="de-DE" dirty="0">
              <a:latin typeface="SF Pro Semibold"/>
            </a:endParaRPr>
          </a:p>
          <a:p>
            <a:r>
              <a:rPr lang="de-DE" dirty="0" err="1">
                <a:latin typeface="SF Pro Semibold"/>
              </a:rPr>
              <a:t>Struggling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with</a:t>
            </a:r>
            <a:r>
              <a:rPr lang="de-DE" dirty="0">
                <a:latin typeface="SF Pro Semibold"/>
              </a:rPr>
              <a:t> GANs / </a:t>
            </a:r>
            <a:r>
              <a:rPr lang="de-DE" dirty="0" err="1">
                <a:latin typeface="SF Pro Semibold"/>
              </a:rPr>
              <a:t>cGANs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for</a:t>
            </a:r>
            <a:r>
              <a:rPr lang="de-DE" dirty="0">
                <a:latin typeface="SF Pro Semibold"/>
              </a:rPr>
              <a:t> gen. </a:t>
            </a:r>
            <a:r>
              <a:rPr lang="de-DE" dirty="0" err="1">
                <a:latin typeface="SF Pro Semibold"/>
              </a:rPr>
              <a:t>synthetic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data</a:t>
            </a:r>
          </a:p>
          <a:p>
            <a:r>
              <a:rPr lang="de-DE" dirty="0">
                <a:latin typeface="SF Pro Semibold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40767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9E11-6A66-3E74-0C2E-FED92054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Introduction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E903F2-BE26-C73B-09BD-9223D6C58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771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9E11-6A66-3E74-0C2E-FED92054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Future Outlook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E903F2-BE26-C73B-09BD-9223D6C58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61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895AE-A89F-C3B9-2311-480BE05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Outlook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B7DA7-4F57-1E77-D1AB-2AFC16CD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More human </a:t>
            </a:r>
            <a:r>
              <a:rPr lang="de-DE" dirty="0" err="1"/>
              <a:t>participants</a:t>
            </a:r>
            <a:r>
              <a:rPr lang="de-DE" dirty="0"/>
              <a:t> (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realize</a:t>
            </a:r>
            <a:r>
              <a:rPr lang="de-DE" dirty="0"/>
              <a:t>)</a:t>
            </a:r>
          </a:p>
          <a:p>
            <a:r>
              <a:rPr lang="de-DE" dirty="0" err="1">
                <a:latin typeface="SF Pro Semibold"/>
              </a:rPr>
              <a:t>Results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working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only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for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this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kind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of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data</a:t>
            </a:r>
            <a:endParaRPr lang="de-DE" dirty="0" err="1"/>
          </a:p>
          <a:p>
            <a:r>
              <a:rPr lang="de-DE" dirty="0">
                <a:latin typeface="SF Pro Semibold"/>
              </a:rPr>
              <a:t>Use own </a:t>
            </a:r>
            <a:r>
              <a:rPr lang="de-DE" dirty="0" err="1">
                <a:latin typeface="SF Pro Semibold"/>
              </a:rPr>
              <a:t>experiments</a:t>
            </a:r>
            <a:r>
              <a:rPr lang="de-DE" dirty="0">
                <a:latin typeface="SF Pro Semibold"/>
              </a:rPr>
              <a:t> and own </a:t>
            </a:r>
            <a:r>
              <a:rPr lang="de-DE" dirty="0" err="1">
                <a:latin typeface="SF Pro Semibold"/>
              </a:rPr>
              <a:t>data</a:t>
            </a:r>
            <a:r>
              <a:rPr lang="de-DE" dirty="0">
                <a:latin typeface="SF Pro Semibold"/>
              </a:rPr>
              <a:t>-format</a:t>
            </a:r>
            <a:endParaRPr lang="de-DE" dirty="0"/>
          </a:p>
          <a:p>
            <a:r>
              <a:rPr lang="de-DE" dirty="0">
                <a:latin typeface="SF Pro Semibold"/>
              </a:rPr>
              <a:t>Model </a:t>
            </a:r>
            <a:r>
              <a:rPr lang="de-DE" dirty="0" err="1">
                <a:latin typeface="SF Pro Semibold"/>
              </a:rPr>
              <a:t>improvements</a:t>
            </a:r>
            <a:r>
              <a:rPr lang="de-DE" dirty="0">
                <a:latin typeface="SF Pro Semibold"/>
              </a:rPr>
              <a:t> </a:t>
            </a:r>
          </a:p>
          <a:p>
            <a:pPr lvl="1"/>
            <a:r>
              <a:rPr lang="de-DE" dirty="0">
                <a:latin typeface="SF Pro Semibold"/>
              </a:rPr>
              <a:t>Hyperparameter Tuning</a:t>
            </a:r>
          </a:p>
          <a:p>
            <a:pPr lvl="1"/>
            <a:r>
              <a:rPr lang="de-DE" dirty="0">
                <a:latin typeface="SF Pro Semibold"/>
              </a:rPr>
              <a:t>Architecture </a:t>
            </a:r>
            <a:r>
              <a:rPr lang="de-DE" dirty="0" err="1">
                <a:latin typeface="SF Pro Semibold"/>
              </a:rPr>
              <a:t>changes</a:t>
            </a:r>
            <a:r>
              <a:rPr lang="de-DE" dirty="0">
                <a:latin typeface="SF Pro Semibold"/>
              </a:rPr>
              <a:t> (</a:t>
            </a:r>
            <a:r>
              <a:rPr lang="de-DE" dirty="0" err="1">
                <a:latin typeface="SF Pro Semibold"/>
              </a:rPr>
              <a:t>more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layer</a:t>
            </a:r>
            <a:r>
              <a:rPr lang="de-DE" dirty="0">
                <a:latin typeface="SF Pro Semibold"/>
              </a:rPr>
              <a:t>, </a:t>
            </a:r>
            <a:r>
              <a:rPr lang="de-DE" dirty="0" err="1">
                <a:latin typeface="SF Pro Semibold"/>
              </a:rPr>
              <a:t>regularization</a:t>
            </a:r>
            <a:r>
              <a:rPr lang="de-DE" dirty="0">
                <a:latin typeface="SF Pro Semibold"/>
              </a:rPr>
              <a:t>, etc.)</a:t>
            </a:r>
          </a:p>
          <a:p>
            <a:r>
              <a:rPr lang="de-DE" dirty="0">
                <a:latin typeface="SF Pro Semibold"/>
              </a:rPr>
              <a:t>Dataset </a:t>
            </a:r>
            <a:r>
              <a:rPr lang="de-DE" dirty="0" err="1">
                <a:latin typeface="SF Pro Semibold"/>
              </a:rPr>
              <a:t>Improvements</a:t>
            </a:r>
            <a:endParaRPr lang="de-DE" dirty="0" err="1"/>
          </a:p>
          <a:p>
            <a:pPr lvl="1"/>
            <a:r>
              <a:rPr lang="de-DE" dirty="0">
                <a:latin typeface="SF Pro Semibold"/>
              </a:rPr>
              <a:t>Over/</a:t>
            </a:r>
            <a:r>
              <a:rPr lang="de-DE" err="1">
                <a:latin typeface="SF Pro Semibold"/>
              </a:rPr>
              <a:t>Undersampling</a:t>
            </a:r>
            <a:r>
              <a:rPr lang="de-DE" dirty="0">
                <a:latin typeface="SF Pro Semibold"/>
              </a:rPr>
              <a:t> </a:t>
            </a:r>
            <a:r>
              <a:rPr lang="de-DE" err="1">
                <a:latin typeface="SF Pro Semibold"/>
              </a:rPr>
              <a:t>to</a:t>
            </a:r>
            <a:r>
              <a:rPr lang="de-DE" dirty="0">
                <a:latin typeface="SF Pro Semibold"/>
              </a:rPr>
              <a:t> </a:t>
            </a:r>
            <a:r>
              <a:rPr lang="de-DE" err="1">
                <a:latin typeface="SF Pro Semibold"/>
              </a:rPr>
              <a:t>solve</a:t>
            </a:r>
            <a:r>
              <a:rPr lang="de-DE" dirty="0">
                <a:latin typeface="SF Pro Semibold"/>
              </a:rPr>
              <a:t> </a:t>
            </a:r>
            <a:r>
              <a:rPr lang="de-DE" err="1">
                <a:latin typeface="SF Pro Semibold"/>
              </a:rPr>
              <a:t>imbalances</a:t>
            </a:r>
            <a:endParaRPr lang="de-DE">
              <a:latin typeface="SF Pro Semibold"/>
            </a:endParaRPr>
          </a:p>
          <a:p>
            <a:pPr lvl="1"/>
            <a:r>
              <a:rPr lang="de-DE" dirty="0" err="1">
                <a:latin typeface="SF Pro Semibold"/>
              </a:rPr>
              <a:t>Actually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get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cGAN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working</a:t>
            </a:r>
            <a:r>
              <a:rPr lang="de-DE" dirty="0">
                <a:latin typeface="SF Pro Semibold"/>
              </a:rPr>
              <a:t> (</a:t>
            </a:r>
            <a:r>
              <a:rPr lang="de-DE" dirty="0" err="1">
                <a:latin typeface="SF Pro Semibold"/>
              </a:rPr>
              <a:t>might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be</a:t>
            </a:r>
            <a:r>
              <a:rPr lang="de-DE" dirty="0">
                <a:latin typeface="SF Pro Semibold"/>
              </a:rPr>
              <a:t> not </a:t>
            </a:r>
            <a:r>
              <a:rPr lang="de-DE" dirty="0" err="1">
                <a:latin typeface="SF Pro Semibold"/>
              </a:rPr>
              <a:t>enough</a:t>
            </a:r>
            <a:r>
              <a:rPr lang="de-DE" dirty="0">
                <a:latin typeface="SF Pro Semibold"/>
              </a:rPr>
              <a:t> </a:t>
            </a:r>
            <a:r>
              <a:rPr lang="de-DE" dirty="0" err="1">
                <a:latin typeface="SF Pro Semibold"/>
              </a:rPr>
              <a:t>data</a:t>
            </a:r>
            <a:r>
              <a:rPr lang="de-DE" dirty="0">
                <a:latin typeface="SF Pro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474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365EF-4F49-4127-1612-53EF9CB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Research </a:t>
            </a:r>
            <a:r>
              <a:rPr lang="de-DE" err="1"/>
              <a:t>Objectives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87862-4719-6386-C60B-6F916C9A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de-DE" sz="2400" dirty="0">
                <a:latin typeface="SF Pro Semibold"/>
              </a:rPr>
              <a:t>Goals:</a:t>
            </a:r>
            <a:endParaRPr lang="de-DE" sz="2400" dirty="0"/>
          </a:p>
          <a:p>
            <a:r>
              <a:rPr lang="de-DE" sz="2200" dirty="0" err="1">
                <a:latin typeface="SF Pro Semibold"/>
              </a:rPr>
              <a:t>Using</a:t>
            </a:r>
            <a:r>
              <a:rPr lang="de-DE" sz="2200" dirty="0">
                <a:latin typeface="SF Pro Semibold"/>
              </a:rPr>
              <a:t> (</a:t>
            </a:r>
            <a:r>
              <a:rPr lang="de-DE" sz="2200" dirty="0" err="1">
                <a:latin typeface="SF Pro Semibold"/>
              </a:rPr>
              <a:t>only</a:t>
            </a:r>
            <a:r>
              <a:rPr lang="de-DE" sz="2200" dirty="0">
                <a:latin typeface="SF Pro Semibold"/>
              </a:rPr>
              <a:t>) </a:t>
            </a:r>
            <a:r>
              <a:rPr lang="de-DE" sz="2200" dirty="0" err="1">
                <a:latin typeface="SF Pro Semibold"/>
              </a:rPr>
              <a:t>eyetracking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data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for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the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classificiation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of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cognitive</a:t>
            </a:r>
            <a:r>
              <a:rPr lang="de-DE" sz="2200" dirty="0">
                <a:latin typeface="SF Pro Semibold"/>
              </a:rPr>
              <a:t> workload¹ </a:t>
            </a:r>
            <a:endParaRPr lang="de-DE" sz="2200" dirty="0"/>
          </a:p>
          <a:p>
            <a:r>
              <a:rPr lang="de-DE" sz="2200" dirty="0" err="1">
                <a:latin typeface="SF Pro Semibold"/>
              </a:rPr>
              <a:t>Neural</a:t>
            </a:r>
            <a:r>
              <a:rPr lang="de-DE" sz="2200" dirty="0">
                <a:latin typeface="SF Pro Semibold"/>
              </a:rPr>
              <a:t> network </a:t>
            </a:r>
            <a:r>
              <a:rPr lang="de-DE" sz="2200" dirty="0" err="1">
                <a:latin typeface="SF Pro Semibold"/>
              </a:rPr>
              <a:t>that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outperforms</a:t>
            </a:r>
            <a:r>
              <a:rPr lang="de-DE" sz="2200" dirty="0">
                <a:latin typeface="SF Pro Semibold"/>
              </a:rPr>
              <a:t> traditional ML </a:t>
            </a:r>
            <a:r>
              <a:rPr lang="de-DE" sz="2200" dirty="0" err="1">
                <a:latin typeface="SF Pro Semibold"/>
              </a:rPr>
              <a:t>models</a:t>
            </a:r>
            <a:r>
              <a:rPr lang="de-DE" sz="2200" dirty="0">
                <a:latin typeface="SF Pro Semibold"/>
              </a:rPr>
              <a:t> on </a:t>
            </a:r>
            <a:r>
              <a:rPr lang="de-DE" sz="2200" dirty="0" err="1">
                <a:latin typeface="SF Pro Semibold"/>
              </a:rPr>
              <a:t>this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problem</a:t>
            </a:r>
          </a:p>
          <a:p>
            <a:pPr marL="0" indent="0">
              <a:buNone/>
            </a:pPr>
            <a:r>
              <a:rPr lang="de-DE" sz="2400" dirty="0">
                <a:latin typeface="SF Pro Semibold"/>
              </a:rPr>
              <a:t>Challenges</a:t>
            </a:r>
            <a:r>
              <a:rPr lang="de-DE" sz="2600" dirty="0">
                <a:latin typeface="SF Pro Semibold"/>
              </a:rPr>
              <a:t>:</a:t>
            </a:r>
          </a:p>
          <a:p>
            <a:r>
              <a:rPr lang="de-DE" sz="2200" dirty="0">
                <a:latin typeface="SF Pro Semibold"/>
              </a:rPr>
              <a:t>Most </a:t>
            </a:r>
            <a:r>
              <a:rPr lang="de-DE" sz="2200" dirty="0" err="1">
                <a:latin typeface="SF Pro Semibold"/>
              </a:rPr>
              <a:t>research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is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using</a:t>
            </a:r>
            <a:r>
              <a:rPr lang="de-DE" sz="2200" dirty="0">
                <a:latin typeface="SF Pro Semibold"/>
              </a:rPr>
              <a:t> traditional </a:t>
            </a:r>
            <a:r>
              <a:rPr lang="de-DE" sz="2200" dirty="0" err="1">
                <a:latin typeface="SF Pro Semibold"/>
              </a:rPr>
              <a:t>classifiers</a:t>
            </a:r>
            <a:r>
              <a:rPr lang="de-DE" sz="2200" dirty="0">
                <a:latin typeface="SF Pro Semibold"/>
              </a:rPr>
              <a:t> </a:t>
            </a:r>
            <a:endParaRPr lang="de-DE" sz="2200" dirty="0"/>
          </a:p>
          <a:p>
            <a:pPr lvl="1"/>
            <a:r>
              <a:rPr lang="de-DE" sz="1800" dirty="0">
                <a:latin typeface="SF Pro Semibold"/>
              </a:rPr>
              <a:t>May </a:t>
            </a:r>
            <a:r>
              <a:rPr lang="de-DE" sz="1800" dirty="0" err="1">
                <a:latin typeface="SF Pro Semibold"/>
              </a:rPr>
              <a:t>because</a:t>
            </a:r>
            <a:r>
              <a:rPr lang="de-DE" sz="1800" dirty="0">
                <a:latin typeface="SF Pro Semibold"/>
              </a:rPr>
              <a:t> </a:t>
            </a:r>
            <a:r>
              <a:rPr lang="de-DE" sz="1800" dirty="0" err="1">
                <a:latin typeface="SF Pro Semibold"/>
              </a:rPr>
              <a:t>of</a:t>
            </a:r>
            <a:r>
              <a:rPr lang="de-DE" sz="1800" dirty="0">
                <a:latin typeface="SF Pro Semibold"/>
              </a:rPr>
              <a:t> </a:t>
            </a:r>
            <a:r>
              <a:rPr lang="de-DE" sz="1800" dirty="0" err="1">
                <a:latin typeface="SF Pro Semibold"/>
              </a:rPr>
              <a:t>the</a:t>
            </a:r>
            <a:r>
              <a:rPr lang="de-DE" sz="1800" dirty="0">
                <a:latin typeface="SF Pro Semibold"/>
              </a:rPr>
              <a:t> </a:t>
            </a:r>
            <a:r>
              <a:rPr lang="de-DE" sz="1800" dirty="0" err="1">
                <a:latin typeface="SF Pro Semibold"/>
              </a:rPr>
              <a:t>elaborate</a:t>
            </a:r>
            <a:r>
              <a:rPr lang="de-DE" sz="1800" dirty="0">
                <a:latin typeface="SF Pro Semibold"/>
              </a:rPr>
              <a:t> </a:t>
            </a:r>
            <a:r>
              <a:rPr lang="de-DE" sz="1800" dirty="0" err="1">
                <a:latin typeface="SF Pro Semibold"/>
              </a:rPr>
              <a:t>data</a:t>
            </a:r>
            <a:r>
              <a:rPr lang="de-DE" sz="1800" dirty="0">
                <a:latin typeface="SF Pro Semibold"/>
              </a:rPr>
              <a:t> </a:t>
            </a:r>
            <a:r>
              <a:rPr lang="de-DE" sz="1800" dirty="0" err="1">
                <a:latin typeface="SF Pro Semibold"/>
              </a:rPr>
              <a:t>collection</a:t>
            </a:r>
            <a:r>
              <a:rPr lang="de-DE" sz="1800" dirty="0">
                <a:latin typeface="SF Pro Semibold"/>
              </a:rPr>
              <a:t> </a:t>
            </a:r>
            <a:r>
              <a:rPr lang="de-DE" sz="1800" dirty="0" err="1">
                <a:latin typeface="SF Pro Semibold"/>
              </a:rPr>
              <a:t>with</a:t>
            </a:r>
            <a:r>
              <a:rPr lang="de-DE" sz="1800" dirty="0">
                <a:latin typeface="SF Pro Semibold"/>
              </a:rPr>
              <a:t> human </a:t>
            </a:r>
            <a:r>
              <a:rPr lang="de-DE" sz="1800" dirty="0" err="1">
                <a:latin typeface="SF Pro Semibold"/>
              </a:rPr>
              <a:t>participants</a:t>
            </a:r>
            <a:r>
              <a:rPr lang="de-DE" sz="1800" dirty="0">
                <a:latin typeface="SF Pro Semibold"/>
              </a:rPr>
              <a:t> </a:t>
            </a:r>
            <a:endParaRPr lang="de-DE"/>
          </a:p>
          <a:p>
            <a:r>
              <a:rPr lang="de-DE" sz="2200" dirty="0">
                <a:latin typeface="SF Pro Semibold"/>
              </a:rPr>
              <a:t>Multimodal </a:t>
            </a:r>
            <a:r>
              <a:rPr lang="de-DE" sz="2200" dirty="0" err="1">
                <a:latin typeface="SF Pro Semibold"/>
              </a:rPr>
              <a:t>data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is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more</a:t>
            </a:r>
            <a:r>
              <a:rPr lang="de-DE" sz="2200" dirty="0">
                <a:latin typeface="SF Pro Semibold"/>
              </a:rPr>
              <a:t> </a:t>
            </a:r>
            <a:r>
              <a:rPr lang="de-DE" sz="2200" dirty="0" err="1">
                <a:latin typeface="SF Pro Semibold"/>
              </a:rPr>
              <a:t>accurate</a:t>
            </a:r>
            <a:r>
              <a:rPr lang="de-DE" sz="2200" dirty="0">
                <a:latin typeface="SF Pro Semibold"/>
              </a:rPr>
              <a:t> </a:t>
            </a:r>
            <a:endParaRPr lang="de-DE" sz="2200" dirty="0"/>
          </a:p>
          <a:p>
            <a:pPr lvl="1"/>
            <a:r>
              <a:rPr lang="de-DE" sz="1800" dirty="0">
                <a:latin typeface="SF Pro Semibold"/>
              </a:rPr>
              <a:t>People </a:t>
            </a:r>
            <a:r>
              <a:rPr lang="de-DE" sz="1800" dirty="0" err="1">
                <a:latin typeface="SF Pro Semibold"/>
              </a:rPr>
              <a:t>are</a:t>
            </a:r>
            <a:r>
              <a:rPr lang="de-DE" sz="1800" dirty="0">
                <a:latin typeface="SF Pro Semibold"/>
              </a:rPr>
              <a:t> different</a:t>
            </a:r>
            <a:endParaRPr lang="de-DE" dirty="0">
              <a:latin typeface="SF Pro Semibold"/>
            </a:endParaRPr>
          </a:p>
          <a:p>
            <a:endParaRPr lang="de-DE"/>
          </a:p>
          <a:p>
            <a:pPr marL="0" indent="0">
              <a:buNone/>
            </a:pPr>
            <a:r>
              <a:rPr lang="de-DE" sz="1800" i="1" dirty="0">
                <a:latin typeface="SF Pro Semibold"/>
              </a:rPr>
              <a:t>¹ </a:t>
            </a:r>
            <a:r>
              <a:rPr lang="de-DE" sz="1800" i="1" err="1">
                <a:latin typeface="SF Pro Semibold"/>
              </a:rPr>
              <a:t>Cognitive</a:t>
            </a:r>
            <a:r>
              <a:rPr lang="de-DE" sz="1800" i="1" dirty="0">
                <a:latin typeface="SF Pro Semibold"/>
              </a:rPr>
              <a:t> </a:t>
            </a:r>
            <a:r>
              <a:rPr lang="de-DE" sz="1800" i="1" err="1">
                <a:latin typeface="SF Pro Semibold"/>
              </a:rPr>
              <a:t>workload</a:t>
            </a:r>
            <a:r>
              <a:rPr lang="de-DE" sz="1800" i="1" dirty="0">
                <a:latin typeface="SF Pro Semibold"/>
              </a:rPr>
              <a:t>: </a:t>
            </a:r>
            <a:br>
              <a:rPr lang="de-DE" sz="1800" i="1" dirty="0"/>
            </a:br>
            <a:r>
              <a:rPr lang="de-DE" sz="1200" i="1" dirty="0">
                <a:latin typeface="SF Pro Semibold"/>
              </a:rPr>
              <a:t>In </a:t>
            </a:r>
            <a:r>
              <a:rPr lang="de-DE" sz="1200" i="1" err="1">
                <a:latin typeface="SF Pro Semibold"/>
              </a:rPr>
              <a:t>cognitive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psychology</a:t>
            </a:r>
            <a:r>
              <a:rPr lang="de-DE" sz="1200" i="1" dirty="0">
                <a:latin typeface="SF Pro Semibold"/>
              </a:rPr>
              <a:t>, </a:t>
            </a:r>
            <a:r>
              <a:rPr lang="de-DE" sz="1200" b="1" i="1" err="1">
                <a:latin typeface="SF Pro Semibold"/>
              </a:rPr>
              <a:t>cognitive</a:t>
            </a:r>
            <a:r>
              <a:rPr lang="de-DE" sz="1200" b="1" i="1" dirty="0">
                <a:latin typeface="SF Pro Semibold"/>
              </a:rPr>
              <a:t> </a:t>
            </a:r>
            <a:r>
              <a:rPr lang="de-DE" sz="1200" b="1" i="1" err="1">
                <a:latin typeface="SF Pro Semibold"/>
              </a:rPr>
              <a:t>load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refers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to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the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amount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of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working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memory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resources</a:t>
            </a:r>
            <a:r>
              <a:rPr lang="de-DE" sz="1200" i="1" dirty="0">
                <a:latin typeface="SF Pro Semibold"/>
              </a:rPr>
              <a:t> </a:t>
            </a:r>
            <a:r>
              <a:rPr lang="de-DE" sz="1200" i="1" err="1">
                <a:latin typeface="SF Pro Semibold"/>
              </a:rPr>
              <a:t>used</a:t>
            </a:r>
            <a:r>
              <a:rPr lang="de-DE" sz="1200" i="1" dirty="0">
                <a:latin typeface="SF Pro Semi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05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365EF-4F49-4127-1612-53EF9CB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Related</a:t>
            </a:r>
            <a:r>
              <a:rPr lang="de-DE"/>
              <a:t> Work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87862-4719-6386-C60B-6F916C9A8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0000" cy="435133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/>
              <a:t>COLET [1]</a:t>
            </a:r>
            <a:br>
              <a:rPr lang="de-DE"/>
            </a:b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dataset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for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b="1" err="1">
                <a:latin typeface="SF Pro Heavy" pitchFamily="2" charset="0"/>
                <a:ea typeface="SF Pro Heavy" pitchFamily="2" charset="0"/>
                <a:cs typeface="SF Pro Heavy" pitchFamily="2" charset="0"/>
              </a:rPr>
              <a:t>CO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gnitive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work</a:t>
            </a:r>
            <a:r>
              <a:rPr lang="de-DE" sz="1800" b="1" err="1">
                <a:latin typeface="SF Pro Heavy" pitchFamily="2" charset="0"/>
                <a:ea typeface="SF Pro Heavy" pitchFamily="2" charset="0"/>
                <a:cs typeface="SF Pro Heavy" pitchFamily="2" charset="0"/>
              </a:rPr>
              <a:t>L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oad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estimation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based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on </a:t>
            </a:r>
            <a:r>
              <a:rPr lang="de-DE" sz="1800" b="1">
                <a:latin typeface="SF Pro Heavy" pitchFamily="2" charset="0"/>
                <a:ea typeface="SF Pro Heavy" pitchFamily="2" charset="0"/>
                <a:cs typeface="SF Pro Heavy" pitchFamily="2" charset="0"/>
              </a:rPr>
              <a:t>E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ye-</a:t>
            </a:r>
            <a:r>
              <a:rPr lang="de-DE" sz="1800" b="1">
                <a:latin typeface="SF Pro Heavy" pitchFamily="2" charset="0"/>
                <a:ea typeface="SF Pro Heavy" pitchFamily="2" charset="0"/>
                <a:cs typeface="SF Pro Heavy" pitchFamily="2" charset="0"/>
              </a:rPr>
              <a:t>T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racking</a:t>
            </a:r>
          </a:p>
          <a:p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Monitored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47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individuals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while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solving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visual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search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puzzles</a:t>
            </a:r>
            <a:endParaRPr lang="de-DE" sz="1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After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each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puzzle, a NASA-TLX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questionaire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was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answered</a:t>
            </a:r>
            <a:endParaRPr lang="de-DE" sz="1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Tested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with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8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classifiers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</a:t>
            </a:r>
            <a:b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</a:br>
            <a:r>
              <a:rPr lang="de-DE" sz="16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Gaussian</a:t>
            </a:r>
            <a:r>
              <a:rPr lang="de-DE" sz="16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Naive Bayes, Random Forest, Linear Support Vector </a:t>
            </a:r>
            <a:r>
              <a:rPr lang="de-DE" sz="16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Machine</a:t>
            </a:r>
            <a:r>
              <a:rPr lang="de-DE" sz="16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Ensemble Gradient </a:t>
            </a:r>
            <a:r>
              <a:rPr lang="de-DE" sz="16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Boosting</a:t>
            </a:r>
            <a:r>
              <a:rPr lang="de-DE" sz="16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K-</a:t>
            </a:r>
            <a:r>
              <a:rPr lang="de-DE" sz="16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Nearest</a:t>
            </a:r>
            <a:r>
              <a:rPr lang="de-DE" sz="16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6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Neighbor</a:t>
            </a:r>
            <a:r>
              <a:rPr lang="de-DE" sz="16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Bernoulli Naives Bayes, </a:t>
            </a:r>
            <a:r>
              <a:rPr lang="de-DE" sz="16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Logistic</a:t>
            </a:r>
            <a:r>
              <a:rPr lang="de-DE" sz="16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Regression, </a:t>
            </a:r>
            <a:r>
              <a:rPr lang="de-DE" sz="16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Decision</a:t>
            </a:r>
            <a:r>
              <a:rPr lang="de-DE" sz="16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6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Trees</a:t>
            </a:r>
            <a:endParaRPr lang="de-DE" sz="16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0" indent="0">
              <a:buNone/>
            </a:pPr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2D6A3BA-6101-BC9C-A668-E86C0289701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0009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404672A-6F4B-7EBC-8D06-86EB1C0BD4D6}"/>
              </a:ext>
            </a:extLst>
          </p:cNvPr>
          <p:cNvSpPr txBox="1">
            <a:spLocks/>
          </p:cNvSpPr>
          <p:nvPr/>
        </p:nvSpPr>
        <p:spPr>
          <a:xfrm>
            <a:off x="7467603" y="1836648"/>
            <a:ext cx="32400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SF Pro Semibold"/>
              </a:rPr>
              <a:t>ML-Approach for detecting cognitive interference [3]</a:t>
            </a:r>
          </a:p>
          <a:p>
            <a:r>
              <a:rPr lang="en-US" sz="1800" dirty="0">
                <a:latin typeface="SF Pro Semibold"/>
              </a:rPr>
              <a:t>Collecting ET data while </a:t>
            </a:r>
            <a:r>
              <a:rPr lang="en-US" sz="1800" dirty="0" err="1">
                <a:latin typeface="SF Pro Semibold"/>
              </a:rPr>
              <a:t>stroop</a:t>
            </a:r>
            <a:r>
              <a:rPr lang="en-US" sz="1800" dirty="0">
                <a:latin typeface="SF Pro Semibold"/>
              </a:rPr>
              <a:t> test with different conditions, e.g. reading with interference / </a:t>
            </a:r>
            <a:r>
              <a:rPr lang="en-US" sz="1800" dirty="0" err="1">
                <a:latin typeface="SF Pro Semibold"/>
              </a:rPr>
              <a:t>w.o.</a:t>
            </a:r>
            <a:r>
              <a:rPr lang="en-US" sz="1800" dirty="0">
                <a:latin typeface="SF Pro Semibold"/>
              </a:rPr>
              <a:t> interference</a:t>
            </a:r>
          </a:p>
          <a:p>
            <a:r>
              <a:rPr lang="en-US" sz="1800" dirty="0">
                <a:latin typeface="SF Pro Semibold"/>
              </a:rPr>
              <a:t>Testing different ML Models to differ conditions</a:t>
            </a:r>
          </a:p>
          <a:p>
            <a:r>
              <a:rPr lang="en-US" sz="1800" dirty="0">
                <a:latin typeface="SF Pro Semibold"/>
              </a:rPr>
              <a:t>Model accuracies:</a:t>
            </a:r>
          </a:p>
          <a:p>
            <a:pPr lvl="1"/>
            <a:r>
              <a:rPr lang="en-US" sz="1600" dirty="0">
                <a:latin typeface="SF Pro Semibold"/>
              </a:rPr>
              <a:t>RF: ~63%</a:t>
            </a:r>
          </a:p>
          <a:p>
            <a:pPr lvl="1"/>
            <a:r>
              <a:rPr lang="en-US" sz="1600" dirty="0">
                <a:latin typeface="SF Pro Semibold"/>
              </a:rPr>
              <a:t>LR: ~59%</a:t>
            </a:r>
          </a:p>
          <a:p>
            <a:pPr lvl="1"/>
            <a:r>
              <a:rPr lang="en-US" sz="1600" dirty="0">
                <a:latin typeface="SF Pro Semibold"/>
              </a:rPr>
              <a:t>ANN: 68%</a:t>
            </a:r>
          </a:p>
          <a:p>
            <a:pPr lvl="1"/>
            <a:r>
              <a:rPr lang="en-US" sz="1600" dirty="0">
                <a:latin typeface="SF Pro Semibold"/>
              </a:rPr>
              <a:t>SVM: 68%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8DE3E5E9-11F5-C709-E249-64FEBB25E3DD}"/>
              </a:ext>
            </a:extLst>
          </p:cNvPr>
          <p:cNvSpPr txBox="1">
            <a:spLocks/>
          </p:cNvSpPr>
          <p:nvPr/>
        </p:nvSpPr>
        <p:spPr>
          <a:xfrm>
            <a:off x="4152901" y="1825625"/>
            <a:ext cx="32400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err="1"/>
              <a:t>Fatique</a:t>
            </a:r>
            <a:r>
              <a:rPr lang="de-DE" sz="2400"/>
              <a:t> </a:t>
            </a:r>
            <a:r>
              <a:rPr lang="de-DE" sz="2400" err="1"/>
              <a:t>Detection</a:t>
            </a:r>
            <a:r>
              <a:rPr lang="de-DE" sz="2400"/>
              <a:t> in real time </a:t>
            </a:r>
            <a:r>
              <a:rPr lang="de-DE" sz="2400" err="1"/>
              <a:t>eye</a:t>
            </a:r>
            <a:r>
              <a:rPr lang="de-DE" sz="2400"/>
              <a:t> </a:t>
            </a:r>
            <a:r>
              <a:rPr lang="de-DE" sz="2400" err="1"/>
              <a:t>states</a:t>
            </a:r>
            <a:r>
              <a:rPr lang="de-DE" sz="2400"/>
              <a:t> [2]</a:t>
            </a:r>
          </a:p>
          <a:p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Using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pictures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from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a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webcam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of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eyes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in different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states</a:t>
            </a:r>
            <a:endParaRPr lang="de-DE" sz="1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Using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the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AdaBoost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Algorithmn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for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binary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classification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(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closed</a:t>
            </a:r>
            <a:r>
              <a:rPr lang="de-DE" sz="1800"/>
              <a:t> / open)</a:t>
            </a:r>
            <a:endParaRPr lang="de-DE" sz="1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Testing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the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model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in real-time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car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driving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leads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to</a:t>
            </a:r>
            <a:r>
              <a:rPr lang="de-DE" sz="180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81,8 % </a:t>
            </a:r>
            <a:r>
              <a:rPr lang="de-DE" sz="180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accuracy</a:t>
            </a:r>
            <a:endParaRPr lang="de-DE" sz="180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93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C0308F-628B-10E7-156F-1FECEC23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COLET Experimental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BDCD81-0E53-38EC-9E86-114551923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72862F-5561-1749-6D24-E3C09B94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365" y="3760878"/>
            <a:ext cx="3921635" cy="30971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4C28F3-691E-080C-50A3-F89813A1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0073"/>
            <a:ext cx="3783526" cy="29217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DEA9546-1C8E-8AB2-5B19-44E5BC5C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25" y="2463627"/>
            <a:ext cx="4083821" cy="28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8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9E11-6A66-3E74-0C2E-FED920548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Data </a:t>
            </a:r>
            <a:r>
              <a:rPr lang="de-DE" err="1"/>
              <a:t>Overview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E903F2-BE26-C73B-09BD-9223D6C58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41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F1E2A7F-1166-67CC-2A9D-124C6A7B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NASA Task Load Index (NASA-TLX)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A2BC91-15CC-44A0-66D2-3D48BCB0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Per Task a Questionnaire</a:t>
            </a:r>
          </a:p>
          <a:p>
            <a:r>
              <a:rPr lang="en-US" dirty="0"/>
              <a:t>Evaluates the „effort“ in different dimensions </a:t>
            </a:r>
          </a:p>
          <a:p>
            <a:pPr lvl="1"/>
            <a:r>
              <a:rPr lang="de-DE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Mental Demand</a:t>
            </a:r>
          </a:p>
          <a:p>
            <a:pPr lvl="1"/>
            <a:r>
              <a:rPr lang="de-DE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Physical</a:t>
            </a:r>
            <a:r>
              <a:rPr lang="de-DE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Demand </a:t>
            </a:r>
          </a:p>
          <a:p>
            <a:pPr lvl="1"/>
            <a:r>
              <a:rPr lang="de-DE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Temporal Demand </a:t>
            </a:r>
          </a:p>
          <a:p>
            <a:pPr lvl="1"/>
            <a:r>
              <a:rPr lang="de-DE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Effort</a:t>
            </a:r>
          </a:p>
          <a:p>
            <a:pPr lvl="1"/>
            <a:r>
              <a:rPr lang="de-DE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Frustration Level</a:t>
            </a:r>
          </a:p>
          <a:p>
            <a:r>
              <a:rPr lang="de-DE" dirty="0" err="1">
                <a:latin typeface="SF Pro Light"/>
                <a:ea typeface="SF Pro Light" pitchFamily="2" charset="0"/>
                <a:cs typeface="SF Pro Light" pitchFamily="2" charset="0"/>
              </a:rPr>
              <a:t>Scale</a:t>
            </a:r>
            <a:r>
              <a:rPr lang="de-DE" dirty="0">
                <a:latin typeface="SF Pro Light"/>
                <a:ea typeface="SF Pro Light" pitchFamily="2" charset="0"/>
                <a:cs typeface="SF Pro Light" pitchFamily="2" charset="0"/>
              </a:rPr>
              <a:t> </a:t>
            </a:r>
            <a:r>
              <a:rPr lang="de-DE" dirty="0" err="1">
                <a:latin typeface="SF Pro Light"/>
                <a:ea typeface="SF Pro Light" pitchFamily="2" charset="0"/>
                <a:cs typeface="SF Pro Light" pitchFamily="2" charset="0"/>
              </a:rPr>
              <a:t>from</a:t>
            </a:r>
            <a:r>
              <a:rPr lang="de-DE" dirty="0">
                <a:latin typeface="SF Pro Light"/>
                <a:ea typeface="SF Pro Light" pitchFamily="2" charset="0"/>
                <a:cs typeface="SF Pro Light" pitchFamily="2" charset="0"/>
              </a:rPr>
              <a:t> 0 (</a:t>
            </a:r>
            <a:r>
              <a:rPr lang="de-DE" dirty="0" err="1">
                <a:latin typeface="SF Pro Light"/>
                <a:ea typeface="SF Pro Light" pitchFamily="2" charset="0"/>
                <a:cs typeface="SF Pro Light" pitchFamily="2" charset="0"/>
              </a:rPr>
              <a:t>low</a:t>
            </a:r>
            <a:r>
              <a:rPr lang="de-DE" dirty="0">
                <a:latin typeface="SF Pro Light"/>
                <a:ea typeface="SF Pro Light" pitchFamily="2" charset="0"/>
                <a:cs typeface="SF Pro Light" pitchFamily="2" charset="0"/>
              </a:rPr>
              <a:t>) </a:t>
            </a:r>
            <a:r>
              <a:rPr lang="de-DE" dirty="0" err="1">
                <a:latin typeface="SF Pro Light"/>
                <a:ea typeface="SF Pro Light" pitchFamily="2" charset="0"/>
                <a:cs typeface="SF Pro Light" pitchFamily="2" charset="0"/>
              </a:rPr>
              <a:t>to</a:t>
            </a:r>
            <a:r>
              <a:rPr lang="de-DE" dirty="0">
                <a:latin typeface="SF Pro Light"/>
                <a:ea typeface="SF Pro Light" pitchFamily="2" charset="0"/>
                <a:cs typeface="SF Pro Light" pitchFamily="2" charset="0"/>
              </a:rPr>
              <a:t> 100 (high)</a:t>
            </a:r>
          </a:p>
          <a:p>
            <a:r>
              <a:rPr lang="de-DE" dirty="0">
                <a:latin typeface="SF Pro Light"/>
                <a:ea typeface="SF Pro Light" pitchFamily="2" charset="0"/>
                <a:cs typeface="SF Pro Light" pitchFamily="2" charset="0"/>
              </a:rPr>
              <a:t>Mean-Value (</a:t>
            </a:r>
            <a:r>
              <a:rPr lang="de-DE" dirty="0" err="1">
                <a:latin typeface="SF Pro Light"/>
                <a:ea typeface="SF Pro Light" pitchFamily="2" charset="0"/>
                <a:cs typeface="SF Pro Light" pitchFamily="2" charset="0"/>
              </a:rPr>
              <a:t>prediction</a:t>
            </a:r>
            <a:r>
              <a:rPr lang="de-DE" dirty="0">
                <a:latin typeface="SF Pro Light"/>
                <a:ea typeface="SF Pro Light" pitchFamily="2" charset="0"/>
                <a:cs typeface="SF Pro Light" pitchFamily="2" charset="0"/>
              </a:rPr>
              <a:t> </a:t>
            </a:r>
            <a:r>
              <a:rPr lang="de-DE" dirty="0" err="1">
                <a:latin typeface="SF Pro Light"/>
                <a:ea typeface="SF Pro Light" pitchFamily="2" charset="0"/>
                <a:cs typeface="SF Pro Light" pitchFamily="2" charset="0"/>
              </a:rPr>
              <a:t>target</a:t>
            </a:r>
            <a:r>
              <a:rPr lang="de-DE" dirty="0">
                <a:latin typeface="SF Pro Light"/>
                <a:ea typeface="SF Pro Light" pitchFamily="2" charset="0"/>
                <a:cs typeface="SF Pro Light" pitchFamily="2" charset="0"/>
              </a:rPr>
              <a:t>)</a:t>
            </a:r>
            <a:endParaRPr lang="en-US" dirty="0">
              <a:latin typeface="SF Pro Light"/>
              <a:ea typeface="SF Pro Light" pitchFamily="2" charset="0"/>
              <a:cs typeface="SF Pro Light" pitchFamily="2" charset="0"/>
            </a:endParaRPr>
          </a:p>
        </p:txBody>
      </p:sp>
      <p:pic>
        <p:nvPicPr>
          <p:cNvPr id="2" name="Picture 1" descr="A comparison of a graph&#10;&#10;Description automatically generated">
            <a:extLst>
              <a:ext uri="{FF2B5EF4-FFF2-40B4-BE49-F238E27FC236}">
                <a16:creationId xmlns:a16="http://schemas.microsoft.com/office/drawing/2014/main" id="{4B42A2C6-4D94-54E7-1481-55A67483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773" y="3040071"/>
            <a:ext cx="5680364" cy="13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5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5D098-14C2-19C0-87A6-FF653C1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Original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C0F23-A169-5ADC-A0BF-4436E9D2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2150" cy="4351338"/>
          </a:xfrm>
        </p:spPr>
        <p:txBody>
          <a:bodyPr/>
          <a:lstStyle/>
          <a:p>
            <a:r>
              <a:rPr lang="de-DE" dirty="0" err="1"/>
              <a:t>Participant</a:t>
            </a:r>
            <a:r>
              <a:rPr lang="de-DE" dirty="0"/>
              <a:t> ID</a:t>
            </a:r>
          </a:p>
          <a:p>
            <a:r>
              <a:rPr lang="de-DE" dirty="0"/>
              <a:t>Task ID </a:t>
            </a:r>
          </a:p>
          <a:p>
            <a:r>
              <a:rPr lang="de-DE" dirty="0"/>
              <a:t>Time Series Data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blinks</a:t>
            </a:r>
            <a:endParaRPr lang="de-DE" dirty="0"/>
          </a:p>
          <a:p>
            <a:r>
              <a:rPr lang="de-DE" dirty="0"/>
              <a:t>Time Series Data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gaze</a:t>
            </a:r>
            <a:r>
              <a:rPr lang="de-DE" dirty="0"/>
              <a:t>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Time Series Data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pupillary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Age, Gender, Education,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logMAR</a:t>
            </a:r>
            <a:r>
              <a:rPr lang="de-DE" dirty="0"/>
              <a:t> (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poor</a:t>
            </a:r>
            <a:r>
              <a:rPr lang="de-DE" dirty="0"/>
              <a:t> </a:t>
            </a:r>
            <a:r>
              <a:rPr lang="de-DE" dirty="0" err="1"/>
              <a:t>eyesight</a:t>
            </a:r>
            <a:r>
              <a:rPr lang="de-DE" dirty="0"/>
              <a:t>)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F84032E-4AC1-A7EA-DFB0-B9B5392FC6CE}"/>
              </a:ext>
            </a:extLst>
          </p:cNvPr>
          <p:cNvSpPr txBox="1">
            <a:spLocks/>
          </p:cNvSpPr>
          <p:nvPr/>
        </p:nvSpPr>
        <p:spPr>
          <a:xfrm>
            <a:off x="6610350" y="1962149"/>
            <a:ext cx="5067300" cy="4214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03054E5-F834-D0F3-7B52-16B589DB6A93}"/>
              </a:ext>
            </a:extLst>
          </p:cNvPr>
          <p:cNvSpPr txBox="1">
            <a:spLocks/>
          </p:cNvSpPr>
          <p:nvPr/>
        </p:nvSpPr>
        <p:spPr>
          <a:xfrm>
            <a:off x="6548718" y="1828613"/>
            <a:ext cx="577215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SF Pro Semibold"/>
              </a:rPr>
              <a:t>NASA TLX Scores per </a:t>
            </a:r>
            <a:r>
              <a:rPr lang="de-DE" dirty="0" err="1">
                <a:latin typeface="SF Pro Semibold"/>
              </a:rPr>
              <a:t>test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B8BBBA-5BC4-C2C8-D7B0-800A5E279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37" y="2533891"/>
            <a:ext cx="4979382" cy="38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5D098-14C2-19C0-87A6-FF653C10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SF Pro Light"/>
              </a:rPr>
              <a:t>After Feature-Engineering</a:t>
            </a:r>
            <a:endParaRPr lang="de-DE" dirty="0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C0F23-A169-5ADC-A0BF-4436E9D2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04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err="1">
                <a:latin typeface="SF Pro Semibold"/>
              </a:rPr>
              <a:t>Participant</a:t>
            </a:r>
            <a:r>
              <a:rPr lang="de-DE" sz="2400" dirty="0">
                <a:latin typeface="SF Pro Semibold"/>
              </a:rPr>
              <a:t> ID</a:t>
            </a:r>
          </a:p>
          <a:p>
            <a:r>
              <a:rPr lang="de-DE" sz="2400" dirty="0">
                <a:latin typeface="SF Pro Semibold"/>
              </a:rPr>
              <a:t>Task ID </a:t>
            </a:r>
            <a:endParaRPr lang="de-DE" sz="2400" dirty="0"/>
          </a:p>
          <a:p>
            <a:r>
              <a:rPr lang="de-DE" sz="2400" dirty="0">
                <a:latin typeface="SF Pro Semibold"/>
              </a:rPr>
              <a:t>Task </a:t>
            </a:r>
            <a:r>
              <a:rPr lang="de-DE" sz="2400" dirty="0" err="1">
                <a:latin typeface="SF Pro Semibold"/>
              </a:rPr>
              <a:t>duration</a:t>
            </a:r>
            <a:endParaRPr lang="de-DE" sz="2400">
              <a:latin typeface="SF Pro Semibold"/>
            </a:endParaRPr>
          </a:p>
          <a:p>
            <a:r>
              <a:rPr lang="de-DE" sz="2400" err="1">
                <a:latin typeface="SF Pro Semibold"/>
              </a:rPr>
              <a:t>Demographic</a:t>
            </a:r>
            <a:r>
              <a:rPr lang="de-DE" sz="2400" dirty="0">
                <a:latin typeface="SF Pro Semibold"/>
              </a:rPr>
              <a:t> </a:t>
            </a:r>
            <a:r>
              <a:rPr lang="de-DE" sz="2400" err="1">
                <a:latin typeface="SF Pro Semibold"/>
              </a:rPr>
              <a:t>data</a:t>
            </a:r>
            <a:endParaRPr lang="de-DE" sz="2400">
              <a:latin typeface="SF Pro Semibold"/>
            </a:endParaRPr>
          </a:p>
          <a:p>
            <a:pPr lvl="1"/>
            <a:r>
              <a:rPr lang="de-DE" dirty="0"/>
              <a:t>Age, Gender, Education,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logMAR</a:t>
            </a:r>
            <a:r>
              <a:rPr lang="de-DE" dirty="0"/>
              <a:t> (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poor</a:t>
            </a:r>
            <a:r>
              <a:rPr lang="de-DE" dirty="0"/>
              <a:t> </a:t>
            </a:r>
            <a:r>
              <a:rPr lang="de-DE" dirty="0" err="1"/>
              <a:t>eyesight</a:t>
            </a:r>
            <a:r>
              <a:rPr lang="de-DE" dirty="0"/>
              <a:t>)</a:t>
            </a:r>
          </a:p>
          <a:p>
            <a:r>
              <a:rPr lang="de-DE" sz="2400" dirty="0">
                <a:latin typeface="SF Pro Semibold"/>
                <a:cs typeface="Arial"/>
              </a:rPr>
              <a:t> </a:t>
            </a:r>
            <a:r>
              <a:rPr lang="de-DE" sz="2400" dirty="0" err="1">
                <a:latin typeface="SF Pro Semibold"/>
                <a:cs typeface="Arial"/>
              </a:rPr>
              <a:t>calculated</a:t>
            </a:r>
            <a:r>
              <a:rPr lang="de-DE" sz="2400" dirty="0">
                <a:latin typeface="SF Pro Semibold"/>
                <a:cs typeface="Arial"/>
              </a:rPr>
              <a:t> </a:t>
            </a:r>
            <a:r>
              <a:rPr lang="de-DE" sz="2400" dirty="0" err="1">
                <a:latin typeface="SF Pro Semibold"/>
                <a:cs typeface="Arial"/>
              </a:rPr>
              <a:t>blinks</a:t>
            </a:r>
            <a:r>
              <a:rPr lang="de-DE" sz="2400" dirty="0">
                <a:latin typeface="SF Pro Semibold"/>
                <a:cs typeface="Arial"/>
              </a:rPr>
              <a:t>/sec. + </a:t>
            </a:r>
            <a:r>
              <a:rPr lang="de-DE" sz="2400" dirty="0" err="1">
                <a:latin typeface="SF Pro Semibold"/>
                <a:cs typeface="Arial"/>
              </a:rPr>
              <a:t>rel</a:t>
            </a:r>
            <a:r>
              <a:rPr lang="de-DE" sz="2400" dirty="0">
                <a:latin typeface="SF Pro Semibold"/>
                <a:cs typeface="Arial"/>
              </a:rPr>
              <a:t> </a:t>
            </a:r>
            <a:r>
              <a:rPr lang="de-DE" sz="2400" dirty="0" err="1">
                <a:latin typeface="SF Pro Semibold"/>
                <a:cs typeface="Arial"/>
              </a:rPr>
              <a:t>change</a:t>
            </a:r>
            <a:endParaRPr lang="de-DE" sz="2400" dirty="0">
              <a:cs typeface="Arial"/>
            </a:endParaRPr>
          </a:p>
          <a:p>
            <a:r>
              <a:rPr lang="de-DE" sz="2400" dirty="0">
                <a:latin typeface="SF Pro Semibold"/>
                <a:cs typeface="Arial"/>
              </a:rPr>
              <a:t> </a:t>
            </a:r>
            <a:r>
              <a:rPr lang="de-DE" sz="2400" dirty="0" err="1">
                <a:latin typeface="SF Pro Semibold"/>
                <a:cs typeface="Arial"/>
              </a:rPr>
              <a:t>calculated</a:t>
            </a:r>
            <a:r>
              <a:rPr lang="de-DE" sz="2400" dirty="0">
                <a:latin typeface="SF Pro Semibold"/>
                <a:cs typeface="Arial"/>
              </a:rPr>
              <a:t> </a:t>
            </a:r>
            <a:r>
              <a:rPr lang="de-DE" sz="2400" dirty="0" err="1">
                <a:latin typeface="SF Pro Semibold"/>
                <a:cs typeface="Arial"/>
              </a:rPr>
              <a:t>fixations</a:t>
            </a:r>
            <a:r>
              <a:rPr lang="de-DE" sz="2400" dirty="0">
                <a:latin typeface="SF Pro Semibold"/>
                <a:cs typeface="Arial"/>
              </a:rPr>
              <a:t>/sec.  + </a:t>
            </a:r>
            <a:r>
              <a:rPr lang="de-DE" sz="2400" dirty="0" err="1">
                <a:latin typeface="SF Pro Semibold"/>
                <a:cs typeface="Arial"/>
              </a:rPr>
              <a:t>rel</a:t>
            </a:r>
            <a:r>
              <a:rPr lang="de-DE" sz="2400" dirty="0">
                <a:latin typeface="SF Pro Semibold"/>
                <a:cs typeface="Arial"/>
              </a:rPr>
              <a:t> </a:t>
            </a:r>
            <a:r>
              <a:rPr lang="de-DE" sz="2400" dirty="0" err="1">
                <a:latin typeface="SF Pro Semibold"/>
                <a:cs typeface="Arial"/>
              </a:rPr>
              <a:t>change</a:t>
            </a:r>
            <a:endParaRPr lang="de-DE" sz="2400" dirty="0">
              <a:latin typeface="SF Pro Semibold"/>
              <a:cs typeface="Arial"/>
            </a:endParaRPr>
          </a:p>
          <a:p>
            <a:r>
              <a:rPr lang="de-DE" sz="2400" dirty="0">
                <a:latin typeface="SF Pro Semibold"/>
                <a:cs typeface="Arial"/>
              </a:rPr>
              <a:t> </a:t>
            </a:r>
            <a:r>
              <a:rPr lang="de-DE" sz="2400" dirty="0" err="1">
                <a:latin typeface="SF Pro Semibold"/>
                <a:cs typeface="Arial"/>
              </a:rPr>
              <a:t>calculated</a:t>
            </a:r>
            <a:r>
              <a:rPr lang="de-DE" sz="2400" dirty="0">
                <a:latin typeface="SF Pro Semibold"/>
                <a:cs typeface="Arial"/>
              </a:rPr>
              <a:t> </a:t>
            </a:r>
            <a:r>
              <a:rPr lang="de-DE" sz="2400" dirty="0" err="1">
                <a:latin typeface="SF Pro Semibold"/>
                <a:cs typeface="Arial"/>
              </a:rPr>
              <a:t>mean</a:t>
            </a:r>
            <a:r>
              <a:rPr lang="de-DE" sz="2400" dirty="0">
                <a:latin typeface="SF Pro Semibold"/>
                <a:cs typeface="Arial"/>
              </a:rPr>
              <a:t> </a:t>
            </a:r>
            <a:r>
              <a:rPr lang="de-DE" sz="2400" dirty="0" err="1">
                <a:latin typeface="SF Pro Semibold"/>
                <a:cs typeface="Arial"/>
              </a:rPr>
              <a:t>pupil</a:t>
            </a:r>
            <a:r>
              <a:rPr lang="de-DE" sz="2400" dirty="0">
                <a:latin typeface="SF Pro Semibold"/>
                <a:cs typeface="Arial"/>
              </a:rPr>
              <a:t> </a:t>
            </a:r>
            <a:r>
              <a:rPr lang="de-DE" sz="2400" dirty="0" err="1">
                <a:latin typeface="SF Pro Semibold"/>
                <a:cs typeface="Arial"/>
              </a:rPr>
              <a:t>size</a:t>
            </a:r>
            <a:r>
              <a:rPr lang="de-DE" sz="2400" dirty="0">
                <a:latin typeface="SF Pro Semibold"/>
                <a:cs typeface="Arial"/>
              </a:rPr>
              <a:t> + </a:t>
            </a:r>
            <a:r>
              <a:rPr lang="de-DE" sz="2400" dirty="0" err="1">
                <a:latin typeface="SF Pro Semibold"/>
                <a:cs typeface="Arial"/>
              </a:rPr>
              <a:t>rel</a:t>
            </a:r>
            <a:r>
              <a:rPr lang="de-DE" sz="2400" dirty="0">
                <a:latin typeface="SF Pro Semibold"/>
                <a:cs typeface="Arial"/>
              </a:rPr>
              <a:t> </a:t>
            </a:r>
            <a:r>
              <a:rPr lang="de-DE" sz="2400" dirty="0" err="1">
                <a:latin typeface="SF Pro Semibold"/>
                <a:cs typeface="Arial"/>
              </a:rPr>
              <a:t>change</a:t>
            </a:r>
            <a:endParaRPr lang="de-DE" sz="2400">
              <a:latin typeface="SF Pro Semibold"/>
              <a:cs typeface="Arial"/>
            </a:endParaRPr>
          </a:p>
          <a:p>
            <a:r>
              <a:rPr lang="de-DE" sz="2400" b="1" dirty="0">
                <a:latin typeface="SF Pro Semibold"/>
                <a:cs typeface="Arial"/>
              </a:rPr>
              <a:t>Label: </a:t>
            </a:r>
            <a:r>
              <a:rPr lang="de-DE" sz="2400" b="1" dirty="0" err="1">
                <a:latin typeface="SF Pro Semibold"/>
                <a:cs typeface="Arial"/>
              </a:rPr>
              <a:t>mean</a:t>
            </a:r>
            <a:r>
              <a:rPr lang="de-DE" sz="2400" b="1" dirty="0">
                <a:latin typeface="SF Pro Semibold"/>
                <a:cs typeface="Arial"/>
              </a:rPr>
              <a:t> – </a:t>
            </a:r>
            <a:r>
              <a:rPr lang="de-DE" sz="2400" b="1" dirty="0" err="1">
                <a:latin typeface="SF Pro Semibold"/>
                <a:cs typeface="Arial"/>
              </a:rPr>
              <a:t>cognitive</a:t>
            </a:r>
            <a:r>
              <a:rPr lang="de-DE" sz="2400" b="1" dirty="0">
                <a:latin typeface="SF Pro Semibold"/>
                <a:cs typeface="Arial"/>
              </a:rPr>
              <a:t> </a:t>
            </a:r>
            <a:r>
              <a:rPr lang="de-DE" sz="2400" b="1" dirty="0" err="1">
                <a:latin typeface="SF Pro Semibold"/>
                <a:cs typeface="Arial"/>
              </a:rPr>
              <a:t>workload</a:t>
            </a:r>
            <a:r>
              <a:rPr lang="de-DE" sz="2400" b="1" dirty="0">
                <a:latin typeface="SF Pro Semibold"/>
                <a:cs typeface="Arial"/>
              </a:rPr>
              <a:t> 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F84032E-4AC1-A7EA-DFB0-B9B5392FC6CE}"/>
              </a:ext>
            </a:extLst>
          </p:cNvPr>
          <p:cNvSpPr txBox="1">
            <a:spLocks/>
          </p:cNvSpPr>
          <p:nvPr/>
        </p:nvSpPr>
        <p:spPr>
          <a:xfrm>
            <a:off x="6610350" y="1962149"/>
            <a:ext cx="5067300" cy="4214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F4632712-E063-4B58-D745-0977588D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799" y="2457641"/>
            <a:ext cx="5244935" cy="244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7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8" id="{5986292E-7631-B74C-BB1F-EDCF06D05B83}" vid="{7755DA98-29CC-5046-BBE4-420A11676C9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891</Words>
  <Application>Microsoft Office PowerPoint</Application>
  <PresentationFormat>Widescreen</PresentationFormat>
  <Paragraphs>119</Paragraphs>
  <Slides>21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</vt:lpstr>
      <vt:lpstr>Unlocking Minds: Harnessing Eyetracking Data for Cognitive Load Insights </vt:lpstr>
      <vt:lpstr>Introduction</vt:lpstr>
      <vt:lpstr>Research Objectives</vt:lpstr>
      <vt:lpstr>Related Work</vt:lpstr>
      <vt:lpstr>COLET Experimental Design</vt:lpstr>
      <vt:lpstr>Data Overview</vt:lpstr>
      <vt:lpstr>NASA Task Load Index (NASA-TLX)</vt:lpstr>
      <vt:lpstr>Original Dataset</vt:lpstr>
      <vt:lpstr>After Feature-Engineering</vt:lpstr>
      <vt:lpstr>Resulting Data</vt:lpstr>
      <vt:lpstr>Approach</vt:lpstr>
      <vt:lpstr>Generate New Data</vt:lpstr>
      <vt:lpstr>Example Fixationrate // Approach 1</vt:lpstr>
      <vt:lpstr>Example Fixationrate // Approach 2</vt:lpstr>
      <vt:lpstr>Classification – Baseline (GNB)</vt:lpstr>
      <vt:lpstr>Classification – Neural Net</vt:lpstr>
      <vt:lpstr>Classification – Neural Net</vt:lpstr>
      <vt:lpstr>General Issues</vt:lpstr>
      <vt:lpstr>General Issues</vt:lpstr>
      <vt:lpstr>Future Outlook</vt:lpstr>
      <vt:lpstr>Future Outlook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Minds: Harnessing Eyetracking Data for Cognitive Load Insights </dc:title>
  <dc:creator>Henner Bendig</dc:creator>
  <cp:lastModifiedBy>Henner Bendig</cp:lastModifiedBy>
  <cp:revision>249</cp:revision>
  <dcterms:created xsi:type="dcterms:W3CDTF">2024-05-13T05:36:44Z</dcterms:created>
  <dcterms:modified xsi:type="dcterms:W3CDTF">2024-06-27T15:20:14Z</dcterms:modified>
</cp:coreProperties>
</file>